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60" r:id="rId2"/>
    <p:sldId id="273" r:id="rId3"/>
    <p:sldId id="268" r:id="rId4"/>
    <p:sldId id="265" r:id="rId5"/>
    <p:sldId id="275" r:id="rId6"/>
    <p:sldId id="279" r:id="rId7"/>
    <p:sldId id="278" r:id="rId8"/>
    <p:sldId id="276" r:id="rId9"/>
    <p:sldId id="277" r:id="rId10"/>
    <p:sldId id="25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3314" autoAdjust="0"/>
  </p:normalViewPr>
  <p:slideViewPr>
    <p:cSldViewPr snapToGrid="0">
      <p:cViewPr varScale="1">
        <p:scale>
          <a:sx n="58" d="100"/>
          <a:sy n="58" d="100"/>
        </p:scale>
        <p:origin x="91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D6483-6BA9-4C01-B7F7-0EB66A09D7D7}" type="datetimeFigureOut">
              <a:rPr lang="en-US" smtClean="0"/>
              <a:t>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B001D-386C-4938-886B-B1047278C104}" type="slidenum">
              <a:rPr lang="en-US" smtClean="0"/>
              <a:t>‹#›</a:t>
            </a:fld>
            <a:endParaRPr lang="en-US" dirty="0"/>
          </a:p>
        </p:txBody>
      </p:sp>
    </p:spTree>
    <p:extLst>
      <p:ext uri="{BB962C8B-B14F-4D97-AF65-F5344CB8AC3E}">
        <p14:creationId xmlns:p14="http://schemas.microsoft.com/office/powerpoint/2010/main" val="40401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jorgeluis?utm_source=unsplash&amp;utm_medium=referral&amp;utm_content=creditCopyTex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nsplash.com/s/photos/business?utm_source=unsplash&amp;utm_medium=referral&amp;utm_content=creditCopyTex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a:hlinkClick r:id="rId3"/>
              </a:rPr>
              <a:t>Jorge </a:t>
            </a:r>
            <a:r>
              <a:rPr lang="en-US" dirty="0" err="1">
                <a:hlinkClick r:id="rId3"/>
              </a:rPr>
              <a:t>Vasconez</a:t>
            </a:r>
            <a:r>
              <a:rPr lang="en-US" dirty="0"/>
              <a:t> on </a:t>
            </a:r>
            <a:r>
              <a:rPr lang="en-US" dirty="0" err="1">
                <a:hlinkClick r:id="rId4"/>
              </a:rPr>
              <a:t>Unsplash</a:t>
            </a:r>
            <a:r>
              <a:rPr lang="en-US" dirty="0"/>
              <a:t> </a:t>
            </a:r>
          </a:p>
        </p:txBody>
      </p:sp>
      <p:sp>
        <p:nvSpPr>
          <p:cNvPr id="4" name="Slide Number Placeholder 3"/>
          <p:cNvSpPr>
            <a:spLocks noGrp="1"/>
          </p:cNvSpPr>
          <p:nvPr>
            <p:ph type="sldNum" sz="quarter" idx="5"/>
          </p:nvPr>
        </p:nvSpPr>
        <p:spPr/>
        <p:txBody>
          <a:bodyPr/>
          <a:lstStyle/>
          <a:p>
            <a:fld id="{3D97BF8F-C65D-4008-89A1-8791DA968920}" type="slidenum">
              <a:rPr lang="en-US" smtClean="0"/>
              <a:t>1</a:t>
            </a:fld>
            <a:endParaRPr lang="en-US"/>
          </a:p>
        </p:txBody>
      </p:sp>
    </p:spTree>
    <p:extLst>
      <p:ext uri="{BB962C8B-B14F-4D97-AF65-F5344CB8AC3E}">
        <p14:creationId xmlns:p14="http://schemas.microsoft.com/office/powerpoint/2010/main" val="406736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7BF8F-C65D-4008-89A1-8791DA968920}" type="slidenum">
              <a:rPr lang="en-US" smtClean="0"/>
              <a:t>2</a:t>
            </a:fld>
            <a:endParaRPr lang="en-US"/>
          </a:p>
        </p:txBody>
      </p:sp>
    </p:spTree>
    <p:extLst>
      <p:ext uri="{BB962C8B-B14F-4D97-AF65-F5344CB8AC3E}">
        <p14:creationId xmlns:p14="http://schemas.microsoft.com/office/powerpoint/2010/main" val="379995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7BF8F-C65D-4008-89A1-8791DA968920}" type="slidenum">
              <a:rPr lang="en-US" smtClean="0"/>
              <a:t>3</a:t>
            </a:fld>
            <a:endParaRPr lang="en-US"/>
          </a:p>
        </p:txBody>
      </p:sp>
    </p:spTree>
    <p:extLst>
      <p:ext uri="{BB962C8B-B14F-4D97-AF65-F5344CB8AC3E}">
        <p14:creationId xmlns:p14="http://schemas.microsoft.com/office/powerpoint/2010/main" val="324270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7BF8F-C65D-4008-89A1-8791DA968920}" type="slidenum">
              <a:rPr lang="en-US" smtClean="0"/>
              <a:t>4</a:t>
            </a:fld>
            <a:endParaRPr lang="en-US"/>
          </a:p>
        </p:txBody>
      </p:sp>
    </p:spTree>
    <p:extLst>
      <p:ext uri="{BB962C8B-B14F-4D97-AF65-F5344CB8AC3E}">
        <p14:creationId xmlns:p14="http://schemas.microsoft.com/office/powerpoint/2010/main" val="19133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7BF8F-C65D-4008-89A1-8791DA968920}" type="slidenum">
              <a:rPr lang="en-US" smtClean="0"/>
              <a:t>5</a:t>
            </a:fld>
            <a:endParaRPr lang="en-US"/>
          </a:p>
        </p:txBody>
      </p:sp>
    </p:spTree>
    <p:extLst>
      <p:ext uri="{BB962C8B-B14F-4D97-AF65-F5344CB8AC3E}">
        <p14:creationId xmlns:p14="http://schemas.microsoft.com/office/powerpoint/2010/main" val="204581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7BF8F-C65D-4008-89A1-8791DA968920}" type="slidenum">
              <a:rPr lang="en-US" smtClean="0"/>
              <a:t>6</a:t>
            </a:fld>
            <a:endParaRPr lang="en-US"/>
          </a:p>
        </p:txBody>
      </p:sp>
    </p:spTree>
    <p:extLst>
      <p:ext uri="{BB962C8B-B14F-4D97-AF65-F5344CB8AC3E}">
        <p14:creationId xmlns:p14="http://schemas.microsoft.com/office/powerpoint/2010/main" val="115399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7BF8F-C65D-4008-89A1-8791DA968920}" type="slidenum">
              <a:rPr lang="en-US" smtClean="0"/>
              <a:t>7</a:t>
            </a:fld>
            <a:endParaRPr lang="en-US" dirty="0"/>
          </a:p>
        </p:txBody>
      </p:sp>
    </p:spTree>
    <p:extLst>
      <p:ext uri="{BB962C8B-B14F-4D97-AF65-F5344CB8AC3E}">
        <p14:creationId xmlns:p14="http://schemas.microsoft.com/office/powerpoint/2010/main" val="3421564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7BF8F-C65D-4008-89A1-8791DA968920}" type="slidenum">
              <a:rPr lang="en-US" smtClean="0"/>
              <a:t>8</a:t>
            </a:fld>
            <a:endParaRPr lang="en-US" dirty="0"/>
          </a:p>
        </p:txBody>
      </p:sp>
    </p:spTree>
    <p:extLst>
      <p:ext uri="{BB962C8B-B14F-4D97-AF65-F5344CB8AC3E}">
        <p14:creationId xmlns:p14="http://schemas.microsoft.com/office/powerpoint/2010/main" val="259465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7BF8F-C65D-4008-89A1-8791DA968920}" type="slidenum">
              <a:rPr lang="en-US" smtClean="0"/>
              <a:t>9</a:t>
            </a:fld>
            <a:endParaRPr lang="en-US" dirty="0"/>
          </a:p>
        </p:txBody>
      </p:sp>
    </p:spTree>
    <p:extLst>
      <p:ext uri="{BB962C8B-B14F-4D97-AF65-F5344CB8AC3E}">
        <p14:creationId xmlns:p14="http://schemas.microsoft.com/office/powerpoint/2010/main" val="389638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A8F960-25BE-4745-981C-D0CA4A7B1A84}"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96253-FD2E-4A03-A2AF-3630AF7BB4F0}" type="slidenum">
              <a:rPr lang="en-US" smtClean="0"/>
              <a:t>‹#›</a:t>
            </a:fld>
            <a:endParaRPr lang="en-US" dirty="0"/>
          </a:p>
        </p:txBody>
      </p:sp>
    </p:spTree>
    <p:extLst>
      <p:ext uri="{BB962C8B-B14F-4D97-AF65-F5344CB8AC3E}">
        <p14:creationId xmlns:p14="http://schemas.microsoft.com/office/powerpoint/2010/main" val="244100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8F960-25BE-4745-981C-D0CA4A7B1A84}"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96253-FD2E-4A03-A2AF-3630AF7BB4F0}" type="slidenum">
              <a:rPr lang="en-US" smtClean="0"/>
              <a:t>‹#›</a:t>
            </a:fld>
            <a:endParaRPr lang="en-US" dirty="0"/>
          </a:p>
        </p:txBody>
      </p:sp>
    </p:spTree>
    <p:extLst>
      <p:ext uri="{BB962C8B-B14F-4D97-AF65-F5344CB8AC3E}">
        <p14:creationId xmlns:p14="http://schemas.microsoft.com/office/powerpoint/2010/main" val="274214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8F960-25BE-4745-981C-D0CA4A7B1A84}"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96253-FD2E-4A03-A2AF-3630AF7BB4F0}" type="slidenum">
              <a:rPr lang="en-US" smtClean="0"/>
              <a:t>‹#›</a:t>
            </a:fld>
            <a:endParaRPr lang="en-US" dirty="0"/>
          </a:p>
        </p:txBody>
      </p:sp>
    </p:spTree>
    <p:extLst>
      <p:ext uri="{BB962C8B-B14F-4D97-AF65-F5344CB8AC3E}">
        <p14:creationId xmlns:p14="http://schemas.microsoft.com/office/powerpoint/2010/main" val="239588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8F960-25BE-4745-981C-D0CA4A7B1A84}"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96253-FD2E-4A03-A2AF-3630AF7BB4F0}" type="slidenum">
              <a:rPr lang="en-US" smtClean="0"/>
              <a:t>‹#›</a:t>
            </a:fld>
            <a:endParaRPr lang="en-US" dirty="0"/>
          </a:p>
        </p:txBody>
      </p:sp>
    </p:spTree>
    <p:extLst>
      <p:ext uri="{BB962C8B-B14F-4D97-AF65-F5344CB8AC3E}">
        <p14:creationId xmlns:p14="http://schemas.microsoft.com/office/powerpoint/2010/main" val="361717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A8F960-25BE-4745-981C-D0CA4A7B1A84}"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96253-FD2E-4A03-A2AF-3630AF7BB4F0}" type="slidenum">
              <a:rPr lang="en-US" smtClean="0"/>
              <a:t>‹#›</a:t>
            </a:fld>
            <a:endParaRPr lang="en-US" dirty="0"/>
          </a:p>
        </p:txBody>
      </p:sp>
    </p:spTree>
    <p:extLst>
      <p:ext uri="{BB962C8B-B14F-4D97-AF65-F5344CB8AC3E}">
        <p14:creationId xmlns:p14="http://schemas.microsoft.com/office/powerpoint/2010/main" val="182618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8F960-25BE-4745-981C-D0CA4A7B1A84}" type="datetimeFigureOut">
              <a:rPr lang="en-US" smtClean="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996253-FD2E-4A03-A2AF-3630AF7BB4F0}" type="slidenum">
              <a:rPr lang="en-US" smtClean="0"/>
              <a:t>‹#›</a:t>
            </a:fld>
            <a:endParaRPr lang="en-US" dirty="0"/>
          </a:p>
        </p:txBody>
      </p:sp>
    </p:spTree>
    <p:extLst>
      <p:ext uri="{BB962C8B-B14F-4D97-AF65-F5344CB8AC3E}">
        <p14:creationId xmlns:p14="http://schemas.microsoft.com/office/powerpoint/2010/main" val="33741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8F960-25BE-4745-981C-D0CA4A7B1A84}" type="datetimeFigureOut">
              <a:rPr lang="en-US" smtClean="0"/>
              <a:t>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996253-FD2E-4A03-A2AF-3630AF7BB4F0}" type="slidenum">
              <a:rPr lang="en-US" smtClean="0"/>
              <a:t>‹#›</a:t>
            </a:fld>
            <a:endParaRPr lang="en-US" dirty="0"/>
          </a:p>
        </p:txBody>
      </p:sp>
    </p:spTree>
    <p:extLst>
      <p:ext uri="{BB962C8B-B14F-4D97-AF65-F5344CB8AC3E}">
        <p14:creationId xmlns:p14="http://schemas.microsoft.com/office/powerpoint/2010/main" val="404886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A8F960-25BE-4745-981C-D0CA4A7B1A84}" type="datetimeFigureOut">
              <a:rPr lang="en-US" smtClean="0"/>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996253-FD2E-4A03-A2AF-3630AF7BB4F0}" type="slidenum">
              <a:rPr lang="en-US" smtClean="0"/>
              <a:t>‹#›</a:t>
            </a:fld>
            <a:endParaRPr lang="en-US" dirty="0"/>
          </a:p>
        </p:txBody>
      </p:sp>
    </p:spTree>
    <p:extLst>
      <p:ext uri="{BB962C8B-B14F-4D97-AF65-F5344CB8AC3E}">
        <p14:creationId xmlns:p14="http://schemas.microsoft.com/office/powerpoint/2010/main" val="129692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8F960-25BE-4745-981C-D0CA4A7B1A84}" type="datetimeFigureOut">
              <a:rPr lang="en-US" smtClean="0"/>
              <a:t>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996253-FD2E-4A03-A2AF-3630AF7BB4F0}" type="slidenum">
              <a:rPr lang="en-US" smtClean="0"/>
              <a:t>‹#›</a:t>
            </a:fld>
            <a:endParaRPr lang="en-US" dirty="0"/>
          </a:p>
        </p:txBody>
      </p:sp>
    </p:spTree>
    <p:extLst>
      <p:ext uri="{BB962C8B-B14F-4D97-AF65-F5344CB8AC3E}">
        <p14:creationId xmlns:p14="http://schemas.microsoft.com/office/powerpoint/2010/main" val="175676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A8F960-25BE-4745-981C-D0CA4A7B1A84}" type="datetimeFigureOut">
              <a:rPr lang="en-US" smtClean="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996253-FD2E-4A03-A2AF-3630AF7BB4F0}" type="slidenum">
              <a:rPr lang="en-US" smtClean="0"/>
              <a:t>‹#›</a:t>
            </a:fld>
            <a:endParaRPr lang="en-US" dirty="0"/>
          </a:p>
        </p:txBody>
      </p:sp>
    </p:spTree>
    <p:extLst>
      <p:ext uri="{BB962C8B-B14F-4D97-AF65-F5344CB8AC3E}">
        <p14:creationId xmlns:p14="http://schemas.microsoft.com/office/powerpoint/2010/main" val="160280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A8F960-25BE-4745-981C-D0CA4A7B1A84}" type="datetimeFigureOut">
              <a:rPr lang="en-US" smtClean="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996253-FD2E-4A03-A2AF-3630AF7BB4F0}" type="slidenum">
              <a:rPr lang="en-US" smtClean="0"/>
              <a:t>‹#›</a:t>
            </a:fld>
            <a:endParaRPr lang="en-US" dirty="0"/>
          </a:p>
        </p:txBody>
      </p:sp>
    </p:spTree>
    <p:extLst>
      <p:ext uri="{BB962C8B-B14F-4D97-AF65-F5344CB8AC3E}">
        <p14:creationId xmlns:p14="http://schemas.microsoft.com/office/powerpoint/2010/main" val="360565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8F960-25BE-4745-981C-D0CA4A7B1A84}" type="datetimeFigureOut">
              <a:rPr lang="en-US" smtClean="0"/>
              <a:t>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96253-FD2E-4A03-A2AF-3630AF7BB4F0}" type="slidenum">
              <a:rPr lang="en-US" smtClean="0"/>
              <a:t>‹#›</a:t>
            </a:fld>
            <a:endParaRPr lang="en-US" dirty="0"/>
          </a:p>
        </p:txBody>
      </p:sp>
    </p:spTree>
    <p:extLst>
      <p:ext uri="{BB962C8B-B14F-4D97-AF65-F5344CB8AC3E}">
        <p14:creationId xmlns:p14="http://schemas.microsoft.com/office/powerpoint/2010/main" val="7115812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crossing a street&#10;&#10;Description automatically generated with medium confidence">
            <a:extLst>
              <a:ext uri="{FF2B5EF4-FFF2-40B4-BE49-F238E27FC236}">
                <a16:creationId xmlns:a16="http://schemas.microsoft.com/office/drawing/2014/main" id="{C7E71654-496B-DD90-17BD-AB77F2076473}"/>
              </a:ext>
            </a:extLst>
          </p:cNvPr>
          <p:cNvPicPr>
            <a:picLocks noChangeAspect="1"/>
          </p:cNvPicPr>
          <p:nvPr/>
        </p:nvPicPr>
        <p:blipFill rotWithShape="1">
          <a:blip r:embed="rId3">
            <a:extLst>
              <a:ext uri="{28A0092B-C50C-407E-A947-70E740481C1C}">
                <a14:useLocalDpi xmlns:a14="http://schemas.microsoft.com/office/drawing/2010/main" val="0"/>
              </a:ext>
            </a:extLst>
          </a:blip>
          <a:srcRect t="35691" b="26805"/>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2" name="Rectangle 11">
            <a:extLst>
              <a:ext uri="{FF2B5EF4-FFF2-40B4-BE49-F238E27FC236}">
                <a16:creationId xmlns:a16="http://schemas.microsoft.com/office/drawing/2014/main" id="{6B2A1BDF-F600-B609-7D9A-416F6D2BCB4C}"/>
              </a:ext>
            </a:extLst>
          </p:cNvPr>
          <p:cNvSpPr/>
          <p:nvPr/>
        </p:nvSpPr>
        <p:spPr>
          <a:xfrm>
            <a:off x="0" y="0"/>
            <a:ext cx="12192000" cy="6858000"/>
          </a:xfrm>
          <a:prstGeom prst="rect">
            <a:avLst/>
          </a:prstGeom>
          <a:solidFill>
            <a:srgbClr val="00144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BF0EA4F-663D-BB79-03E6-05684EDF5B7B}"/>
              </a:ext>
            </a:extLst>
          </p:cNvPr>
          <p:cNvSpPr txBox="1">
            <a:spLocks/>
          </p:cNvSpPr>
          <p:nvPr/>
        </p:nvSpPr>
        <p:spPr>
          <a:xfrm>
            <a:off x="2678274" y="3655204"/>
            <a:ext cx="6835451" cy="1482714"/>
          </a:xfrm>
          <a:prstGeom prst="rect">
            <a:avLst/>
          </a:prstGeom>
          <a:noFill/>
        </p:spPr>
        <p:txBody>
          <a:bodyPr vert="horz"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Segoe UI" panose="020B0502040204020203" pitchFamily="34" charset="0"/>
                <a:ea typeface="Segoe UI Black" panose="020B0A02040204020203" pitchFamily="34" charset="0"/>
                <a:cs typeface="Segoe UI" panose="020B0502040204020203" pitchFamily="34" charset="0"/>
              </a:rPr>
              <a:t>Frederick Classical Charter School, Inc.</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5AE18"/>
                </a:solidFill>
                <a:effectLst/>
                <a:uLnTx/>
                <a:uFillTx/>
                <a:latin typeface="Segoe UI" panose="020B0502040204020203" pitchFamily="34" charset="0"/>
                <a:ea typeface="Segoe UI Black" panose="020B0A02040204020203" pitchFamily="34" charset="0"/>
                <a:cs typeface="Segoe UI" panose="020B0502040204020203" pitchFamily="34" charset="0"/>
              </a:rPr>
              <a:t>Finance Committee</a:t>
            </a:r>
          </a:p>
        </p:txBody>
      </p:sp>
      <p:pic>
        <p:nvPicPr>
          <p:cNvPr id="18" name="Graphic 17" descr="Target outline">
            <a:extLst>
              <a:ext uri="{FF2B5EF4-FFF2-40B4-BE49-F238E27FC236}">
                <a16:creationId xmlns:a16="http://schemas.microsoft.com/office/drawing/2014/main" id="{CED9459D-EA38-3EA5-6395-6219164606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2499" y="2387333"/>
            <a:ext cx="687003" cy="687003"/>
          </a:xfrm>
          <a:prstGeom prst="rect">
            <a:avLst/>
          </a:prstGeom>
        </p:spPr>
      </p:pic>
      <p:cxnSp>
        <p:nvCxnSpPr>
          <p:cNvPr id="20" name="Straight Connector 19">
            <a:extLst>
              <a:ext uri="{FF2B5EF4-FFF2-40B4-BE49-F238E27FC236}">
                <a16:creationId xmlns:a16="http://schemas.microsoft.com/office/drawing/2014/main" id="{6351FE50-A65D-75C5-4E67-61565D846187}"/>
              </a:ext>
            </a:extLst>
          </p:cNvPr>
          <p:cNvCxnSpPr>
            <a:cxnSpLocks/>
          </p:cNvCxnSpPr>
          <p:nvPr/>
        </p:nvCxnSpPr>
        <p:spPr>
          <a:xfrm flipH="1">
            <a:off x="0" y="2730834"/>
            <a:ext cx="5614219"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D678865-C812-949B-C87C-80536246C10D}"/>
              </a:ext>
            </a:extLst>
          </p:cNvPr>
          <p:cNvCxnSpPr>
            <a:cxnSpLocks/>
          </p:cNvCxnSpPr>
          <p:nvPr/>
        </p:nvCxnSpPr>
        <p:spPr>
          <a:xfrm flipH="1">
            <a:off x="6577781" y="2730834"/>
            <a:ext cx="5614219"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8474CCC-8876-C410-0AC3-06A87A3CA160}"/>
              </a:ext>
            </a:extLst>
          </p:cNvPr>
          <p:cNvPicPr>
            <a:picLocks noChangeAspect="1"/>
          </p:cNvPicPr>
          <p:nvPr/>
        </p:nvPicPr>
        <p:blipFill>
          <a:blip r:embed="rId6"/>
          <a:stretch>
            <a:fillRect/>
          </a:stretch>
        </p:blipFill>
        <p:spPr>
          <a:xfrm>
            <a:off x="10113941" y="174662"/>
            <a:ext cx="1888626" cy="1871272"/>
          </a:xfrm>
          <a:prstGeom prst="rect">
            <a:avLst/>
          </a:prstGeom>
        </p:spPr>
      </p:pic>
    </p:spTree>
    <p:extLst>
      <p:ext uri="{BB962C8B-B14F-4D97-AF65-F5344CB8AC3E}">
        <p14:creationId xmlns:p14="http://schemas.microsoft.com/office/powerpoint/2010/main" val="2003199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Rectangle 292">
            <a:extLst>
              <a:ext uri="{FF2B5EF4-FFF2-40B4-BE49-F238E27FC236}">
                <a16:creationId xmlns:a16="http://schemas.microsoft.com/office/drawing/2014/main" id="{DA2E5AFF-5140-DA6E-EDE5-727B47D24B3A}"/>
              </a:ext>
            </a:extLst>
          </p:cNvPr>
          <p:cNvSpPr/>
          <p:nvPr/>
        </p:nvSpPr>
        <p:spPr>
          <a:xfrm>
            <a:off x="0" y="0"/>
            <a:ext cx="12192000" cy="1327355"/>
          </a:xfrm>
          <a:prstGeom prst="rect">
            <a:avLst/>
          </a:prstGeom>
          <a:solidFill>
            <a:srgbClr val="001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Title 1023">
            <a:extLst>
              <a:ext uri="{FF2B5EF4-FFF2-40B4-BE49-F238E27FC236}">
                <a16:creationId xmlns:a16="http://schemas.microsoft.com/office/drawing/2014/main" id="{BCC813E7-0088-28F4-5C33-1B3F34D2A37E}"/>
              </a:ext>
            </a:extLst>
          </p:cNvPr>
          <p:cNvSpPr txBox="1">
            <a:spLocks/>
          </p:cNvSpPr>
          <p:nvPr/>
        </p:nvSpPr>
        <p:spPr>
          <a:xfrm>
            <a:off x="1946423" y="517439"/>
            <a:ext cx="8507352" cy="7017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Finance Committee Structure</a:t>
            </a:r>
            <a:endParaRPr lang="en-US" dirty="0">
              <a:solidFill>
                <a:schemeClr val="bg1"/>
              </a:solidFill>
            </a:endParaRPr>
          </a:p>
        </p:txBody>
      </p:sp>
      <p:sp>
        <p:nvSpPr>
          <p:cNvPr id="2" name="Rectangle: Rounded Corners 1">
            <a:extLst>
              <a:ext uri="{FF2B5EF4-FFF2-40B4-BE49-F238E27FC236}">
                <a16:creationId xmlns:a16="http://schemas.microsoft.com/office/drawing/2014/main" id="{E45AF9E1-D352-CE20-FCCC-2DE203D80D72}"/>
              </a:ext>
            </a:extLst>
          </p:cNvPr>
          <p:cNvSpPr/>
          <p:nvPr/>
        </p:nvSpPr>
        <p:spPr>
          <a:xfrm>
            <a:off x="4458984" y="1601225"/>
            <a:ext cx="3318553" cy="85429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Treasurer</a:t>
            </a:r>
          </a:p>
        </p:txBody>
      </p:sp>
      <p:sp>
        <p:nvSpPr>
          <p:cNvPr id="7" name="Rectangle: Rounded Corners 6">
            <a:extLst>
              <a:ext uri="{FF2B5EF4-FFF2-40B4-BE49-F238E27FC236}">
                <a16:creationId xmlns:a16="http://schemas.microsoft.com/office/drawing/2014/main" id="{0CF15889-071C-974A-A931-19A88AF1D5E0}"/>
              </a:ext>
            </a:extLst>
          </p:cNvPr>
          <p:cNvSpPr/>
          <p:nvPr/>
        </p:nvSpPr>
        <p:spPr>
          <a:xfrm>
            <a:off x="8640566" y="3657595"/>
            <a:ext cx="3347663" cy="7929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Fundraising / Grants</a:t>
            </a:r>
          </a:p>
        </p:txBody>
      </p:sp>
      <p:sp>
        <p:nvSpPr>
          <p:cNvPr id="8" name="Rectangle: Rounded Corners 7">
            <a:extLst>
              <a:ext uri="{FF2B5EF4-FFF2-40B4-BE49-F238E27FC236}">
                <a16:creationId xmlns:a16="http://schemas.microsoft.com/office/drawing/2014/main" id="{88F3C9AA-002C-103C-0E4F-B863ED6990E5}"/>
              </a:ext>
            </a:extLst>
          </p:cNvPr>
          <p:cNvSpPr/>
          <p:nvPr/>
        </p:nvSpPr>
        <p:spPr>
          <a:xfrm>
            <a:off x="4492374" y="3631078"/>
            <a:ext cx="3318553" cy="85429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Accounting</a:t>
            </a:r>
          </a:p>
        </p:txBody>
      </p:sp>
      <p:sp>
        <p:nvSpPr>
          <p:cNvPr id="9" name="Rectangle: Rounded Corners 8">
            <a:extLst>
              <a:ext uri="{FF2B5EF4-FFF2-40B4-BE49-F238E27FC236}">
                <a16:creationId xmlns:a16="http://schemas.microsoft.com/office/drawing/2014/main" id="{CE818E20-8E7F-1391-0083-33EB87602568}"/>
              </a:ext>
            </a:extLst>
          </p:cNvPr>
          <p:cNvSpPr/>
          <p:nvPr/>
        </p:nvSpPr>
        <p:spPr>
          <a:xfrm>
            <a:off x="515938" y="3609818"/>
            <a:ext cx="3318553" cy="85429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Facilities</a:t>
            </a:r>
          </a:p>
        </p:txBody>
      </p:sp>
      <p:sp>
        <p:nvSpPr>
          <p:cNvPr id="10" name="Rectangle 9">
            <a:extLst>
              <a:ext uri="{FF2B5EF4-FFF2-40B4-BE49-F238E27FC236}">
                <a16:creationId xmlns:a16="http://schemas.microsoft.com/office/drawing/2014/main" id="{1E21C2A4-AA58-DC0B-0FD6-4D9C86C8AF46}"/>
              </a:ext>
            </a:extLst>
          </p:cNvPr>
          <p:cNvSpPr/>
          <p:nvPr/>
        </p:nvSpPr>
        <p:spPr>
          <a:xfrm>
            <a:off x="4601110" y="4541173"/>
            <a:ext cx="2989779" cy="1150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Focused on the day-to-day accounting needs of the school / business as usual.  </a:t>
            </a:r>
            <a:br>
              <a:rPr lang="en-US" sz="1600" dirty="0">
                <a:solidFill>
                  <a:schemeClr val="tx1"/>
                </a:solidFill>
              </a:rPr>
            </a:br>
            <a:endParaRPr lang="en-US" sz="1600" dirty="0">
              <a:solidFill>
                <a:schemeClr val="tx1"/>
              </a:solidFill>
            </a:endParaRPr>
          </a:p>
        </p:txBody>
      </p:sp>
      <p:sp>
        <p:nvSpPr>
          <p:cNvPr id="11" name="Rectangle 10">
            <a:extLst>
              <a:ext uri="{FF2B5EF4-FFF2-40B4-BE49-F238E27FC236}">
                <a16:creationId xmlns:a16="http://schemas.microsoft.com/office/drawing/2014/main" id="{2365750D-B543-B175-3474-BD21BD072E74}"/>
              </a:ext>
            </a:extLst>
          </p:cNvPr>
          <p:cNvSpPr/>
          <p:nvPr/>
        </p:nvSpPr>
        <p:spPr>
          <a:xfrm>
            <a:off x="8835776" y="4541035"/>
            <a:ext cx="3121630" cy="976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rPr>
              <a:t>Focused on strategic fundraising activities (including enhancing marketing) and grant applications. </a:t>
            </a:r>
            <a:br>
              <a:rPr lang="en-US" sz="1600" dirty="0">
                <a:solidFill>
                  <a:schemeClr val="tx1"/>
                </a:solidFill>
              </a:rPr>
            </a:br>
            <a:br>
              <a:rPr lang="en-US" sz="1600" dirty="0">
                <a:solidFill>
                  <a:schemeClr val="tx1"/>
                </a:solidFill>
              </a:rPr>
            </a:br>
            <a:endParaRPr lang="en-US" sz="1600" i="1" dirty="0">
              <a:solidFill>
                <a:schemeClr val="tx1"/>
              </a:solidFill>
            </a:endParaRPr>
          </a:p>
        </p:txBody>
      </p:sp>
      <p:sp>
        <p:nvSpPr>
          <p:cNvPr id="12" name="Rectangle 11">
            <a:extLst>
              <a:ext uri="{FF2B5EF4-FFF2-40B4-BE49-F238E27FC236}">
                <a16:creationId xmlns:a16="http://schemas.microsoft.com/office/drawing/2014/main" id="{CB36E6C4-ADFD-F228-57A9-1251D7977D89}"/>
              </a:ext>
            </a:extLst>
          </p:cNvPr>
          <p:cNvSpPr/>
          <p:nvPr/>
        </p:nvSpPr>
        <p:spPr>
          <a:xfrm>
            <a:off x="553090" y="4582269"/>
            <a:ext cx="3248348" cy="2066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Font typeface="Arial" panose="020B0604020202020204" pitchFamily="34" charset="0"/>
              <a:buChar char="•"/>
            </a:pPr>
            <a:r>
              <a:rPr lang="en-US" sz="1600" dirty="0">
                <a:solidFill>
                  <a:schemeClr val="tx1"/>
                </a:solidFill>
              </a:rPr>
              <a:t>Strategy Team: focused on moving into a new facility at then end of the current lease term (2028)</a:t>
            </a:r>
            <a:br>
              <a:rPr lang="en-US" sz="1600" dirty="0">
                <a:solidFill>
                  <a:schemeClr val="tx1"/>
                </a:solidFill>
              </a:rPr>
            </a:br>
            <a:endParaRPr lang="en-US" sz="1600" dirty="0">
              <a:solidFill>
                <a:schemeClr val="tx1"/>
              </a:solidFill>
            </a:endParaRPr>
          </a:p>
          <a:p>
            <a:pPr marL="228600" indent="-228600">
              <a:buFont typeface="Arial" panose="020B0604020202020204" pitchFamily="34" charset="0"/>
              <a:buChar char="•"/>
            </a:pPr>
            <a:r>
              <a:rPr lang="en-US" sz="1600" dirty="0">
                <a:solidFill>
                  <a:schemeClr val="tx1"/>
                </a:solidFill>
              </a:rPr>
              <a:t>Business as usual Team: focused on maintaining current facilities / responding to request</a:t>
            </a:r>
          </a:p>
        </p:txBody>
      </p:sp>
      <p:cxnSp>
        <p:nvCxnSpPr>
          <p:cNvPr id="14" name="Connector: Elbow 13">
            <a:extLst>
              <a:ext uri="{FF2B5EF4-FFF2-40B4-BE49-F238E27FC236}">
                <a16:creationId xmlns:a16="http://schemas.microsoft.com/office/drawing/2014/main" id="{C497206E-D87F-8FA9-5357-1FB0C3AF58C5}"/>
              </a:ext>
            </a:extLst>
          </p:cNvPr>
          <p:cNvCxnSpPr>
            <a:stCxn id="2" idx="2"/>
            <a:endCxn id="9" idx="0"/>
          </p:cNvCxnSpPr>
          <p:nvPr/>
        </p:nvCxnSpPr>
        <p:spPr>
          <a:xfrm rot="5400000">
            <a:off x="3569591" y="1061148"/>
            <a:ext cx="1154294" cy="3943046"/>
          </a:xfrm>
          <a:prstGeom prst="bentConnector3">
            <a:avLst>
              <a:gd name="adj1" fmla="val 61571"/>
            </a:avLst>
          </a:prstGeom>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CB99950F-E48D-FDE9-8841-C9B7E224E25F}"/>
              </a:ext>
            </a:extLst>
          </p:cNvPr>
          <p:cNvCxnSpPr>
            <a:cxnSpLocks/>
          </p:cNvCxnSpPr>
          <p:nvPr/>
        </p:nvCxnSpPr>
        <p:spPr>
          <a:xfrm rot="16200000" flipH="1">
            <a:off x="7615294" y="958491"/>
            <a:ext cx="1202071" cy="4196137"/>
          </a:xfrm>
          <a:prstGeom prst="bentConnector3">
            <a:avLst>
              <a:gd name="adj1" fmla="val 59402"/>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659F1F7-1A95-F27C-6955-CAEAE5EF1131}"/>
              </a:ext>
            </a:extLst>
          </p:cNvPr>
          <p:cNvCxnSpPr>
            <a:stCxn id="2" idx="2"/>
            <a:endCxn id="8" idx="0"/>
          </p:cNvCxnSpPr>
          <p:nvPr/>
        </p:nvCxnSpPr>
        <p:spPr>
          <a:xfrm>
            <a:off x="6118261" y="2455524"/>
            <a:ext cx="33390" cy="1175554"/>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322AF5B-6323-D4AD-B98D-BF8CDEA688B9}"/>
              </a:ext>
            </a:extLst>
          </p:cNvPr>
          <p:cNvSpPr/>
          <p:nvPr/>
        </p:nvSpPr>
        <p:spPr>
          <a:xfrm>
            <a:off x="4742125" y="2862604"/>
            <a:ext cx="2707748" cy="387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ysClr val="windowText" lastClr="000000"/>
                </a:solidFill>
              </a:rPr>
              <a:t>Finance Committee</a:t>
            </a:r>
          </a:p>
        </p:txBody>
      </p:sp>
    </p:spTree>
    <p:extLst>
      <p:ext uri="{BB962C8B-B14F-4D97-AF65-F5344CB8AC3E}">
        <p14:creationId xmlns:p14="http://schemas.microsoft.com/office/powerpoint/2010/main" val="435035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193">
            <a:extLst>
              <a:ext uri="{FF2B5EF4-FFF2-40B4-BE49-F238E27FC236}">
                <a16:creationId xmlns:a16="http://schemas.microsoft.com/office/drawing/2014/main" id="{8C0E5832-46C4-B8D5-22CD-0AF4A87A8255}"/>
              </a:ext>
            </a:extLst>
          </p:cNvPr>
          <p:cNvSpPr/>
          <p:nvPr/>
        </p:nvSpPr>
        <p:spPr>
          <a:xfrm>
            <a:off x="9985590" y="0"/>
            <a:ext cx="1560402" cy="2401471"/>
          </a:xfrm>
          <a:prstGeom prst="rect">
            <a:avLst/>
          </a:prstGeom>
          <a:solidFill>
            <a:srgbClr val="001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D1955E77-16C2-4C9B-82C0-6A25623A1AD9}"/>
              </a:ext>
            </a:extLst>
          </p:cNvPr>
          <p:cNvGrpSpPr/>
          <p:nvPr/>
        </p:nvGrpSpPr>
        <p:grpSpPr>
          <a:xfrm rot="1116255" flipH="1">
            <a:off x="9727476" y="1461364"/>
            <a:ext cx="2076630" cy="2771862"/>
            <a:chOff x="10587401" y="3138244"/>
            <a:chExt cx="1242834" cy="1658921"/>
          </a:xfrm>
        </p:grpSpPr>
        <p:sp>
          <p:nvSpPr>
            <p:cNvPr id="140" name="Freeform: Shape 139">
              <a:extLst>
                <a:ext uri="{FF2B5EF4-FFF2-40B4-BE49-F238E27FC236}">
                  <a16:creationId xmlns:a16="http://schemas.microsoft.com/office/drawing/2014/main" id="{F23AC469-1B05-60F0-B73A-32CCA7CA2F49}"/>
                </a:ext>
              </a:extLst>
            </p:cNvPr>
            <p:cNvSpPr/>
            <p:nvPr/>
          </p:nvSpPr>
          <p:spPr>
            <a:xfrm flipV="1">
              <a:off x="10587401" y="3138244"/>
              <a:ext cx="982652" cy="1648493"/>
            </a:xfrm>
            <a:custGeom>
              <a:avLst/>
              <a:gdLst>
                <a:gd name="connsiteX0" fmla="*/ 737753 w 982652"/>
                <a:gd name="connsiteY0" fmla="*/ 1648069 h 1648493"/>
                <a:gd name="connsiteX1" fmla="*/ 831624 w 982652"/>
                <a:gd name="connsiteY1" fmla="*/ 1627285 h 1648493"/>
                <a:gd name="connsiteX2" fmla="*/ 982652 w 982652"/>
                <a:gd name="connsiteY2" fmla="*/ 1574163 h 1648493"/>
                <a:gd name="connsiteX3" fmla="*/ 760060 w 982652"/>
                <a:gd name="connsiteY3" fmla="*/ 951663 h 1648493"/>
                <a:gd name="connsiteX4" fmla="*/ 760046 w 982652"/>
                <a:gd name="connsiteY4" fmla="*/ 951668 h 1648493"/>
                <a:gd name="connsiteX5" fmla="*/ 681735 w 982652"/>
                <a:gd name="connsiteY5" fmla="*/ 732691 h 1648493"/>
                <a:gd name="connsiteX6" fmla="*/ 681669 w 982652"/>
                <a:gd name="connsiteY6" fmla="*/ 732715 h 1648493"/>
                <a:gd name="connsiteX7" fmla="*/ 605918 w 982652"/>
                <a:gd name="connsiteY7" fmla="*/ 520861 h 1648493"/>
                <a:gd name="connsiteX8" fmla="*/ 605800 w 982652"/>
                <a:gd name="connsiteY8" fmla="*/ 520903 h 1648493"/>
                <a:gd name="connsiteX9" fmla="*/ 522878 w 982652"/>
                <a:gd name="connsiteY9" fmla="*/ 288989 h 1648493"/>
                <a:gd name="connsiteX10" fmla="*/ 522709 w 982652"/>
                <a:gd name="connsiteY10" fmla="*/ 289050 h 1648493"/>
                <a:gd name="connsiteX11" fmla="*/ 419348 w 982652"/>
                <a:gd name="connsiteY11" fmla="*/ 0 h 1648493"/>
                <a:gd name="connsiteX12" fmla="*/ 261505 w 982652"/>
                <a:gd name="connsiteY12" fmla="*/ 55920 h 1648493"/>
                <a:gd name="connsiteX13" fmla="*/ 261505 w 982652"/>
                <a:gd name="connsiteY13" fmla="*/ 55961 h 1648493"/>
                <a:gd name="connsiteX14" fmla="*/ 13832 w 982652"/>
                <a:gd name="connsiteY14" fmla="*/ 406157 h 1648493"/>
                <a:gd name="connsiteX15" fmla="*/ 4354 w 982652"/>
                <a:gd name="connsiteY15" fmla="*/ 476473 h 1648493"/>
                <a:gd name="connsiteX16" fmla="*/ 4155 w 982652"/>
                <a:gd name="connsiteY16" fmla="*/ 476545 h 1648493"/>
                <a:gd name="connsiteX17" fmla="*/ 612 w 982652"/>
                <a:gd name="connsiteY17" fmla="*/ 604160 h 1648493"/>
                <a:gd name="connsiteX18" fmla="*/ 12486 w 982652"/>
                <a:gd name="connsiteY18" fmla="*/ 735417 h 1648493"/>
                <a:gd name="connsiteX19" fmla="*/ 12450 w 982652"/>
                <a:gd name="connsiteY19" fmla="*/ 735430 h 1648493"/>
                <a:gd name="connsiteX20" fmla="*/ 12522 w 982652"/>
                <a:gd name="connsiteY20" fmla="*/ 735808 h 1648493"/>
                <a:gd name="connsiteX21" fmla="*/ 12545 w 982652"/>
                <a:gd name="connsiteY21" fmla="*/ 736068 h 1648493"/>
                <a:gd name="connsiteX22" fmla="*/ 12569 w 982652"/>
                <a:gd name="connsiteY22" fmla="*/ 736059 h 1648493"/>
                <a:gd name="connsiteX23" fmla="*/ 33422 w 982652"/>
                <a:gd name="connsiteY23" fmla="*/ 846421 h 1648493"/>
                <a:gd name="connsiteX24" fmla="*/ 63799 w 982652"/>
                <a:gd name="connsiteY24" fmla="*/ 956752 h 1648493"/>
                <a:gd name="connsiteX25" fmla="*/ 63869 w 982652"/>
                <a:gd name="connsiteY25" fmla="*/ 956727 h 1648493"/>
                <a:gd name="connsiteX26" fmla="*/ 103736 w 982652"/>
                <a:gd name="connsiteY26" fmla="*/ 1066375 h 1648493"/>
                <a:gd name="connsiteX27" fmla="*/ 152369 w 982652"/>
                <a:gd name="connsiteY27" fmla="*/ 1172481 h 1648493"/>
                <a:gd name="connsiteX28" fmla="*/ 152549 w 982652"/>
                <a:gd name="connsiteY28" fmla="*/ 1172416 h 1648493"/>
                <a:gd name="connsiteX29" fmla="*/ 207910 w 982652"/>
                <a:gd name="connsiteY29" fmla="*/ 1270694 h 1648493"/>
                <a:gd name="connsiteX30" fmla="*/ 415911 w 982652"/>
                <a:gd name="connsiteY30" fmla="*/ 1516997 h 1648493"/>
                <a:gd name="connsiteX31" fmla="*/ 737753 w 982652"/>
                <a:gd name="connsiteY31" fmla="*/ 1648069 h 164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2652" h="1648493">
                  <a:moveTo>
                    <a:pt x="737753" y="1648069"/>
                  </a:moveTo>
                  <a:cubicBezTo>
                    <a:pt x="770634" y="1646343"/>
                    <a:pt x="802081" y="1639358"/>
                    <a:pt x="831624" y="1627285"/>
                  </a:cubicBezTo>
                  <a:lnTo>
                    <a:pt x="982652" y="1574163"/>
                  </a:lnTo>
                  <a:lnTo>
                    <a:pt x="760060" y="951663"/>
                  </a:lnTo>
                  <a:lnTo>
                    <a:pt x="760046" y="951668"/>
                  </a:lnTo>
                  <a:lnTo>
                    <a:pt x="681735" y="732691"/>
                  </a:lnTo>
                  <a:lnTo>
                    <a:pt x="681669" y="732715"/>
                  </a:lnTo>
                  <a:lnTo>
                    <a:pt x="605918" y="520861"/>
                  </a:lnTo>
                  <a:lnTo>
                    <a:pt x="605800" y="520903"/>
                  </a:lnTo>
                  <a:lnTo>
                    <a:pt x="522878" y="288989"/>
                  </a:lnTo>
                  <a:lnTo>
                    <a:pt x="522709" y="289050"/>
                  </a:lnTo>
                  <a:lnTo>
                    <a:pt x="419348" y="0"/>
                  </a:lnTo>
                  <a:lnTo>
                    <a:pt x="261505" y="55920"/>
                  </a:lnTo>
                  <a:lnTo>
                    <a:pt x="261505" y="55961"/>
                  </a:lnTo>
                  <a:cubicBezTo>
                    <a:pt x="140432" y="94867"/>
                    <a:pt x="47920" y="215214"/>
                    <a:pt x="13832" y="406157"/>
                  </a:cubicBezTo>
                  <a:lnTo>
                    <a:pt x="4354" y="476473"/>
                  </a:lnTo>
                  <a:lnTo>
                    <a:pt x="4155" y="476545"/>
                  </a:lnTo>
                  <a:cubicBezTo>
                    <a:pt x="279" y="518052"/>
                    <a:pt x="-844" y="560748"/>
                    <a:pt x="612" y="604160"/>
                  </a:cubicBezTo>
                  <a:lnTo>
                    <a:pt x="12486" y="735417"/>
                  </a:lnTo>
                  <a:lnTo>
                    <a:pt x="12450" y="735430"/>
                  </a:lnTo>
                  <a:lnTo>
                    <a:pt x="12522" y="735808"/>
                  </a:lnTo>
                  <a:lnTo>
                    <a:pt x="12545" y="736068"/>
                  </a:lnTo>
                  <a:lnTo>
                    <a:pt x="12569" y="736059"/>
                  </a:lnTo>
                  <a:lnTo>
                    <a:pt x="33422" y="846421"/>
                  </a:lnTo>
                  <a:cubicBezTo>
                    <a:pt x="42013" y="883398"/>
                    <a:pt x="52171" y="920265"/>
                    <a:pt x="63799" y="956752"/>
                  </a:cubicBezTo>
                  <a:lnTo>
                    <a:pt x="63869" y="956727"/>
                  </a:lnTo>
                  <a:lnTo>
                    <a:pt x="103736" y="1066375"/>
                  </a:lnTo>
                  <a:cubicBezTo>
                    <a:pt x="118556" y="1102527"/>
                    <a:pt x="134801" y="1137992"/>
                    <a:pt x="152369" y="1172481"/>
                  </a:cubicBezTo>
                  <a:lnTo>
                    <a:pt x="152549" y="1172416"/>
                  </a:lnTo>
                  <a:lnTo>
                    <a:pt x="207910" y="1270694"/>
                  </a:lnTo>
                  <a:cubicBezTo>
                    <a:pt x="267458" y="1366458"/>
                    <a:pt x="337716" y="1451090"/>
                    <a:pt x="415911" y="1516997"/>
                  </a:cubicBezTo>
                  <a:cubicBezTo>
                    <a:pt x="527580" y="1611094"/>
                    <a:pt x="639113" y="1653247"/>
                    <a:pt x="737753" y="1648069"/>
                  </a:cubicBezTo>
                  <a:close/>
                </a:path>
              </a:pathLst>
            </a:custGeom>
            <a:gradFill flip="none" rotWithShape="1">
              <a:gsLst>
                <a:gs pos="0">
                  <a:srgbClr val="F5AE18"/>
                </a:gs>
                <a:gs pos="100000">
                  <a:srgbClr val="795505"/>
                </a:gs>
              </a:gsLst>
              <a:lin ang="16200000" scaled="1"/>
              <a:tileRect/>
            </a:gradFill>
            <a:ln w="403"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2E2889B-52B7-84B0-65C1-997445DAD23D}"/>
                </a:ext>
              </a:extLst>
            </p:cNvPr>
            <p:cNvSpPr/>
            <p:nvPr/>
          </p:nvSpPr>
          <p:spPr>
            <a:xfrm flipV="1">
              <a:off x="10756895" y="3187801"/>
              <a:ext cx="1073340" cy="1609364"/>
            </a:xfrm>
            <a:custGeom>
              <a:avLst/>
              <a:gdLst>
                <a:gd name="connsiteX0" fmla="*/ 1049704 w 1073340"/>
                <a:gd name="connsiteY0" fmla="*/ 1239566 h 1609364"/>
                <a:gd name="connsiteX1" fmla="*/ 646974 w 1073340"/>
                <a:gd name="connsiteY1" fmla="*/ 125718 h 1609364"/>
                <a:gd name="connsiteX2" fmla="*/ 3872 w 1073340"/>
                <a:gd name="connsiteY2" fmla="*/ 358228 h 1609364"/>
                <a:gd name="connsiteX3" fmla="*/ 406602 w 1073340"/>
                <a:gd name="connsiteY3" fmla="*/ 1472084 h 1609364"/>
                <a:gd name="connsiteX4" fmla="*/ 1049704 w 1073340"/>
                <a:gd name="connsiteY4" fmla="*/ 1239566 h 1609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340" h="1609364">
                  <a:moveTo>
                    <a:pt x="1049704" y="1239566"/>
                  </a:moveTo>
                  <a:cubicBezTo>
                    <a:pt x="1116107" y="867775"/>
                    <a:pt x="935767" y="369074"/>
                    <a:pt x="646974" y="125718"/>
                  </a:cubicBezTo>
                  <a:cubicBezTo>
                    <a:pt x="358181" y="-117678"/>
                    <a:pt x="70275" y="-13538"/>
                    <a:pt x="3872" y="358228"/>
                  </a:cubicBezTo>
                  <a:cubicBezTo>
                    <a:pt x="-62491" y="730035"/>
                    <a:pt x="117809" y="1228713"/>
                    <a:pt x="406602" y="1472084"/>
                  </a:cubicBezTo>
                  <a:cubicBezTo>
                    <a:pt x="695395" y="1715456"/>
                    <a:pt x="983342" y="1611353"/>
                    <a:pt x="1049704" y="1239566"/>
                  </a:cubicBezTo>
                </a:path>
              </a:pathLst>
            </a:custGeom>
            <a:solidFill>
              <a:srgbClr val="F5AE18"/>
            </a:solidFill>
            <a:ln w="403"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46F6A37-57EB-E9B5-B667-233DC9915FB0}"/>
                </a:ext>
              </a:extLst>
            </p:cNvPr>
            <p:cNvSpPr/>
            <p:nvPr/>
          </p:nvSpPr>
          <p:spPr>
            <a:xfrm flipV="1">
              <a:off x="10846891" y="3322731"/>
              <a:ext cx="893349" cy="1339484"/>
            </a:xfrm>
            <a:custGeom>
              <a:avLst/>
              <a:gdLst>
                <a:gd name="connsiteX0" fmla="*/ 872019 w 893349"/>
                <a:gd name="connsiteY0" fmla="*/ 1030722 h 1339484"/>
                <a:gd name="connsiteX1" fmla="*/ 536820 w 893349"/>
                <a:gd name="connsiteY1" fmla="*/ 103657 h 1339484"/>
                <a:gd name="connsiteX2" fmla="*/ 1567 w 893349"/>
                <a:gd name="connsiteY2" fmla="*/ 297180 h 1339484"/>
                <a:gd name="connsiteX3" fmla="*/ 336765 w 893349"/>
                <a:gd name="connsiteY3" fmla="*/ 1224254 h 1339484"/>
                <a:gd name="connsiteX4" fmla="*/ 872019 w 893349"/>
                <a:gd name="connsiteY4" fmla="*/ 1030722 h 1339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49" h="1339484">
                  <a:moveTo>
                    <a:pt x="872019" y="1030722"/>
                  </a:moveTo>
                  <a:cubicBezTo>
                    <a:pt x="927294" y="721274"/>
                    <a:pt x="777192" y="306211"/>
                    <a:pt x="536820" y="103657"/>
                  </a:cubicBezTo>
                  <a:cubicBezTo>
                    <a:pt x="296448" y="-98898"/>
                    <a:pt x="56802" y="-12256"/>
                    <a:pt x="1567" y="297180"/>
                  </a:cubicBezTo>
                  <a:cubicBezTo>
                    <a:pt x="-53668" y="606616"/>
                    <a:pt x="96393" y="1021687"/>
                    <a:pt x="336765" y="1224254"/>
                  </a:cubicBezTo>
                  <a:cubicBezTo>
                    <a:pt x="577137" y="1426816"/>
                    <a:pt x="816784" y="1340170"/>
                    <a:pt x="872019" y="1030722"/>
                  </a:cubicBezTo>
                </a:path>
              </a:pathLst>
            </a:custGeom>
            <a:solidFill>
              <a:srgbClr val="00144F"/>
            </a:solidFill>
            <a:ln w="403"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BE0256B-7DDD-BB27-937A-CDBF847B361C}"/>
                </a:ext>
              </a:extLst>
            </p:cNvPr>
            <p:cNvSpPr/>
            <p:nvPr/>
          </p:nvSpPr>
          <p:spPr>
            <a:xfrm flipV="1">
              <a:off x="10936886" y="3457664"/>
              <a:ext cx="713385" cy="1069619"/>
            </a:xfrm>
            <a:custGeom>
              <a:avLst/>
              <a:gdLst>
                <a:gd name="connsiteX0" fmla="*/ 694373 w 713385"/>
                <a:gd name="connsiteY0" fmla="*/ 821900 h 1069619"/>
                <a:gd name="connsiteX1" fmla="*/ 426707 w 713385"/>
                <a:gd name="connsiteY1" fmla="*/ 81613 h 1069619"/>
                <a:gd name="connsiteX2" fmla="*/ -738 w 713385"/>
                <a:gd name="connsiteY2" fmla="*/ 236149 h 1069619"/>
                <a:gd name="connsiteX3" fmla="*/ 266929 w 713385"/>
                <a:gd name="connsiteY3" fmla="*/ 976437 h 1069619"/>
                <a:gd name="connsiteX4" fmla="*/ 694373 w 713385"/>
                <a:gd name="connsiteY4" fmla="*/ 821900 h 1069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385" h="1069619">
                  <a:moveTo>
                    <a:pt x="694373" y="821900"/>
                  </a:moveTo>
                  <a:cubicBezTo>
                    <a:pt x="738481" y="574795"/>
                    <a:pt x="618617" y="243366"/>
                    <a:pt x="426707" y="81613"/>
                  </a:cubicBezTo>
                  <a:cubicBezTo>
                    <a:pt x="234756" y="-80140"/>
                    <a:pt x="43369" y="-10956"/>
                    <a:pt x="-738" y="236149"/>
                  </a:cubicBezTo>
                  <a:cubicBezTo>
                    <a:pt x="-44845" y="483254"/>
                    <a:pt x="74978" y="814683"/>
                    <a:pt x="266929" y="976437"/>
                  </a:cubicBezTo>
                  <a:cubicBezTo>
                    <a:pt x="458880" y="1138190"/>
                    <a:pt x="650226" y="1069006"/>
                    <a:pt x="694373" y="821900"/>
                  </a:cubicBezTo>
                </a:path>
              </a:pathLst>
            </a:custGeom>
            <a:solidFill>
              <a:schemeClr val="bg1"/>
            </a:solidFill>
            <a:ln w="403"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8975E7F9-B660-303F-CC44-8F88BD9551C0}"/>
                </a:ext>
              </a:extLst>
            </p:cNvPr>
            <p:cNvSpPr/>
            <p:nvPr/>
          </p:nvSpPr>
          <p:spPr>
            <a:xfrm flipV="1">
              <a:off x="11026881" y="3592596"/>
              <a:ext cx="533394" cy="799767"/>
            </a:xfrm>
            <a:custGeom>
              <a:avLst/>
              <a:gdLst>
                <a:gd name="connsiteX0" fmla="*/ 516688 w 533394"/>
                <a:gd name="connsiteY0" fmla="*/ 613087 h 799767"/>
                <a:gd name="connsiteX1" fmla="*/ 316553 w 533394"/>
                <a:gd name="connsiteY1" fmla="*/ 59541 h 799767"/>
                <a:gd name="connsiteX2" fmla="*/ -3043 w 533394"/>
                <a:gd name="connsiteY2" fmla="*/ 175091 h 799767"/>
                <a:gd name="connsiteX3" fmla="*/ 197092 w 533394"/>
                <a:gd name="connsiteY3" fmla="*/ 728636 h 799767"/>
                <a:gd name="connsiteX4" fmla="*/ 516688 w 533394"/>
                <a:gd name="connsiteY4" fmla="*/ 613087 h 79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94" h="799767">
                  <a:moveTo>
                    <a:pt x="516688" y="613087"/>
                  </a:moveTo>
                  <a:cubicBezTo>
                    <a:pt x="549667" y="428320"/>
                    <a:pt x="460042" y="180493"/>
                    <a:pt x="316553" y="59541"/>
                  </a:cubicBezTo>
                  <a:cubicBezTo>
                    <a:pt x="173023" y="-61370"/>
                    <a:pt x="29937" y="-9643"/>
                    <a:pt x="-3043" y="175091"/>
                  </a:cubicBezTo>
                  <a:cubicBezTo>
                    <a:pt x="-36023" y="359869"/>
                    <a:pt x="53562" y="607692"/>
                    <a:pt x="197092" y="728636"/>
                  </a:cubicBezTo>
                  <a:cubicBezTo>
                    <a:pt x="340622" y="849580"/>
                    <a:pt x="483708" y="797845"/>
                    <a:pt x="516688" y="613087"/>
                  </a:cubicBezTo>
                </a:path>
              </a:pathLst>
            </a:custGeom>
            <a:solidFill>
              <a:srgbClr val="00144F"/>
            </a:solidFill>
            <a:ln w="403"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B703EBD-E754-4306-01B0-7162C50BD5F7}"/>
                </a:ext>
              </a:extLst>
            </p:cNvPr>
            <p:cNvSpPr/>
            <p:nvPr/>
          </p:nvSpPr>
          <p:spPr>
            <a:xfrm flipV="1">
              <a:off x="11116876" y="3727526"/>
              <a:ext cx="353404" cy="529904"/>
            </a:xfrm>
            <a:custGeom>
              <a:avLst/>
              <a:gdLst>
                <a:gd name="connsiteX0" fmla="*/ 339003 w 353404"/>
                <a:gd name="connsiteY0" fmla="*/ 404261 h 529904"/>
                <a:gd name="connsiteX1" fmla="*/ 206399 w 353404"/>
                <a:gd name="connsiteY1" fmla="*/ 37498 h 529904"/>
                <a:gd name="connsiteX2" fmla="*/ -5348 w 353404"/>
                <a:gd name="connsiteY2" fmla="*/ 114060 h 529904"/>
                <a:gd name="connsiteX3" fmla="*/ 127256 w 353404"/>
                <a:gd name="connsiteY3" fmla="*/ 480823 h 529904"/>
                <a:gd name="connsiteX4" fmla="*/ 339003 w 353404"/>
                <a:gd name="connsiteY4" fmla="*/ 404261 h 52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404" h="529904">
                  <a:moveTo>
                    <a:pt x="339003" y="404261"/>
                  </a:moveTo>
                  <a:cubicBezTo>
                    <a:pt x="360855" y="281845"/>
                    <a:pt x="301467" y="117648"/>
                    <a:pt x="206399" y="37498"/>
                  </a:cubicBezTo>
                  <a:cubicBezTo>
                    <a:pt x="111290" y="-42613"/>
                    <a:pt x="16504" y="-8343"/>
                    <a:pt x="-5348" y="114060"/>
                  </a:cubicBezTo>
                  <a:cubicBezTo>
                    <a:pt x="-27200" y="236484"/>
                    <a:pt x="32147" y="400689"/>
                    <a:pt x="127256" y="480823"/>
                  </a:cubicBezTo>
                  <a:cubicBezTo>
                    <a:pt x="222324" y="560958"/>
                    <a:pt x="317150" y="526676"/>
                    <a:pt x="339003" y="404261"/>
                  </a:cubicBezTo>
                </a:path>
              </a:pathLst>
            </a:custGeom>
            <a:solidFill>
              <a:srgbClr val="F5AE18"/>
            </a:solidFill>
            <a:ln w="403"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101E20D-85CD-BEEB-86D9-26079E5F184B}"/>
                </a:ext>
              </a:extLst>
            </p:cNvPr>
            <p:cNvSpPr/>
            <p:nvPr/>
          </p:nvSpPr>
          <p:spPr>
            <a:xfrm flipV="1">
              <a:off x="11206871" y="3862458"/>
              <a:ext cx="173414" cy="260040"/>
            </a:xfrm>
            <a:custGeom>
              <a:avLst/>
              <a:gdLst>
                <a:gd name="connsiteX0" fmla="*/ 161317 w 173414"/>
                <a:gd name="connsiteY0" fmla="*/ 195435 h 260040"/>
                <a:gd name="connsiteX1" fmla="*/ 96245 w 173414"/>
                <a:gd name="connsiteY1" fmla="*/ 15454 h 260040"/>
                <a:gd name="connsiteX2" fmla="*/ -7653 w 173414"/>
                <a:gd name="connsiteY2" fmla="*/ 53030 h 260040"/>
                <a:gd name="connsiteX3" fmla="*/ 57419 w 173414"/>
                <a:gd name="connsiteY3" fmla="*/ 233010 h 260040"/>
                <a:gd name="connsiteX4" fmla="*/ 161317 w 173414"/>
                <a:gd name="connsiteY4" fmla="*/ 195435 h 2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14" h="260040">
                  <a:moveTo>
                    <a:pt x="161317" y="195435"/>
                  </a:moveTo>
                  <a:cubicBezTo>
                    <a:pt x="172042" y="135362"/>
                    <a:pt x="142892" y="54763"/>
                    <a:pt x="96245" y="15454"/>
                  </a:cubicBezTo>
                  <a:cubicBezTo>
                    <a:pt x="49598" y="-23856"/>
                    <a:pt x="3072" y="-7043"/>
                    <a:pt x="-7653" y="53030"/>
                  </a:cubicBezTo>
                  <a:cubicBezTo>
                    <a:pt x="-18377" y="113103"/>
                    <a:pt x="10732" y="193685"/>
                    <a:pt x="57419" y="233010"/>
                  </a:cubicBezTo>
                  <a:cubicBezTo>
                    <a:pt x="104067" y="272332"/>
                    <a:pt x="150593" y="255511"/>
                    <a:pt x="161317" y="195435"/>
                  </a:cubicBezTo>
                </a:path>
              </a:pathLst>
            </a:custGeom>
            <a:solidFill>
              <a:srgbClr val="00144F"/>
            </a:solidFill>
            <a:ln w="403" cap="flat">
              <a:noFill/>
              <a:prstDash val="solid"/>
              <a:miter/>
            </a:ln>
          </p:spPr>
          <p:txBody>
            <a:bodyPr rtlCol="0" anchor="ctr"/>
            <a:lstStyle/>
            <a:p>
              <a:endParaRPr lang="en-US"/>
            </a:p>
          </p:txBody>
        </p:sp>
      </p:grpSp>
      <p:sp>
        <p:nvSpPr>
          <p:cNvPr id="165" name="Oval 164">
            <a:extLst>
              <a:ext uri="{FF2B5EF4-FFF2-40B4-BE49-F238E27FC236}">
                <a16:creationId xmlns:a16="http://schemas.microsoft.com/office/drawing/2014/main" id="{4BC7C8F9-2E9D-54AB-496B-28121B075DCF}"/>
              </a:ext>
            </a:extLst>
          </p:cNvPr>
          <p:cNvSpPr/>
          <p:nvPr/>
        </p:nvSpPr>
        <p:spPr>
          <a:xfrm>
            <a:off x="788863" y="1698609"/>
            <a:ext cx="629962" cy="629962"/>
          </a:xfrm>
          <a:prstGeom prst="ellipse">
            <a:avLst/>
          </a:prstGeom>
          <a:solidFill>
            <a:srgbClr val="D9D9D9"/>
          </a:solidFill>
          <a:ln w="38100">
            <a:solidFill>
              <a:schemeClr val="bg1"/>
            </a:solidFill>
          </a:ln>
          <a:effectLst>
            <a:outerShdw blurRad="1524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b="1" dirty="0">
              <a:solidFill>
                <a:schemeClr val="tx1"/>
              </a:solidFill>
              <a:latin typeface="Segoe UI" panose="020B0502040204020203" pitchFamily="34" charset="0"/>
              <a:cs typeface="Segoe UI" panose="020B0502040204020203" pitchFamily="34" charset="0"/>
            </a:endParaRPr>
          </a:p>
        </p:txBody>
      </p:sp>
      <p:sp>
        <p:nvSpPr>
          <p:cNvPr id="169" name="Title 1">
            <a:extLst>
              <a:ext uri="{FF2B5EF4-FFF2-40B4-BE49-F238E27FC236}">
                <a16:creationId xmlns:a16="http://schemas.microsoft.com/office/drawing/2014/main" id="{14ADE689-E0BA-40C8-F267-0E6D225C1948}"/>
              </a:ext>
            </a:extLst>
          </p:cNvPr>
          <p:cNvSpPr txBox="1">
            <a:spLocks/>
          </p:cNvSpPr>
          <p:nvPr/>
        </p:nvSpPr>
        <p:spPr>
          <a:xfrm>
            <a:off x="1754836" y="2523845"/>
            <a:ext cx="7245324" cy="2215991"/>
          </a:xfrm>
          <a:prstGeom prst="rect">
            <a:avLst/>
          </a:prstGeom>
          <a:noFill/>
        </p:spPr>
        <p:txBody>
          <a:bodyPr vert="horz" wrap="square" lIns="0" tIns="0" rIns="0" bIns="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800" dirty="0">
                <a:ea typeface="Segoe UI Black" panose="020B0A02040204020203" pitchFamily="34" charset="0"/>
                <a:cs typeface="Segoe UI" panose="020B0502040204020203" pitchFamily="34" charset="0"/>
              </a:rPr>
              <a:t>Our commitment lies in cultivating a robust financial foundation, empowering FCCS, Inc. to enhance facilities and elevate fundraising initiatives.  Through strategic planning and fiscal responsibility, we aim to safeguard the school’s financial health and foster sustainable growth.  This vision extends to state-of-the-art facilities that will inspire holistic education and dynamic learning spaces.  Our fundraising initiatives will not only bridge financial gaps but also strengthen the school community, creating lasting connections and shared commitment to our mission. </a:t>
            </a:r>
          </a:p>
        </p:txBody>
      </p:sp>
      <p:sp>
        <p:nvSpPr>
          <p:cNvPr id="173" name="Title 1">
            <a:extLst>
              <a:ext uri="{FF2B5EF4-FFF2-40B4-BE49-F238E27FC236}">
                <a16:creationId xmlns:a16="http://schemas.microsoft.com/office/drawing/2014/main" id="{6000CEA9-FC93-8523-F485-D0943D44C87B}"/>
              </a:ext>
            </a:extLst>
          </p:cNvPr>
          <p:cNvSpPr txBox="1">
            <a:spLocks/>
          </p:cNvSpPr>
          <p:nvPr/>
        </p:nvSpPr>
        <p:spPr>
          <a:xfrm>
            <a:off x="1734141" y="1797151"/>
            <a:ext cx="6470995" cy="430887"/>
          </a:xfrm>
          <a:prstGeom prst="rect">
            <a:avLst/>
          </a:prstGeom>
          <a:noFill/>
        </p:spPr>
        <p:txBody>
          <a:bodyPr vert="horz" wrap="square" lIns="0" tIns="0" rIns="0" bIns="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800" b="1" dirty="0">
                <a:solidFill>
                  <a:srgbClr val="00144F"/>
                </a:solidFill>
                <a:latin typeface="Segoe UI" panose="020B0502040204020203" pitchFamily="34" charset="0"/>
                <a:ea typeface="Segoe UI Black" panose="020B0A02040204020203" pitchFamily="34" charset="0"/>
                <a:cs typeface="Segoe UI" panose="020B0502040204020203" pitchFamily="34" charset="0"/>
              </a:rPr>
              <a:t>Finance Committee Vision Statement</a:t>
            </a:r>
          </a:p>
        </p:txBody>
      </p:sp>
      <p:sp>
        <p:nvSpPr>
          <p:cNvPr id="197" name="Slide Number Placeholder 1">
            <a:extLst>
              <a:ext uri="{FF2B5EF4-FFF2-40B4-BE49-F238E27FC236}">
                <a16:creationId xmlns:a16="http://schemas.microsoft.com/office/drawing/2014/main" id="{747D3F8A-2C1C-3492-A0CF-57BEC1FC3FA5}"/>
              </a:ext>
            </a:extLst>
          </p:cNvPr>
          <p:cNvSpPr>
            <a:spLocks noGrp="1"/>
          </p:cNvSpPr>
          <p:nvPr>
            <p:ph type="sldNum" sz="quarter" idx="12"/>
          </p:nvPr>
        </p:nvSpPr>
        <p:spPr>
          <a:xfrm>
            <a:off x="11676063" y="6308725"/>
            <a:ext cx="340210" cy="365125"/>
          </a:xfrm>
        </p:spPr>
        <p:txBody>
          <a:bodyPr/>
          <a:lstStyle/>
          <a:p>
            <a:pPr algn="ctr"/>
            <a:fld id="{D4F9442E-9437-4062-8DAD-965F8584E449}" type="slidenum">
              <a:rPr lang="en-US" b="1" smtClean="0">
                <a:solidFill>
                  <a:srgbClr val="DFEEEA"/>
                </a:solidFill>
                <a:latin typeface="Segoe UI" panose="020B0502040204020203" pitchFamily="34" charset="0"/>
                <a:cs typeface="Segoe UI" panose="020B0502040204020203" pitchFamily="34" charset="0"/>
              </a:rPr>
              <a:pPr algn="ctr"/>
              <a:t>2</a:t>
            </a:fld>
            <a:endParaRPr lang="en-US" b="1">
              <a:solidFill>
                <a:srgbClr val="DFEEEA"/>
              </a:solidFill>
              <a:latin typeface="Segoe UI" panose="020B0502040204020203" pitchFamily="34" charset="0"/>
              <a:cs typeface="Segoe UI" panose="020B0502040204020203" pitchFamily="34" charset="0"/>
            </a:endParaRPr>
          </a:p>
        </p:txBody>
      </p:sp>
      <p:grpSp>
        <p:nvGrpSpPr>
          <p:cNvPr id="217" name="Group 216">
            <a:extLst>
              <a:ext uri="{FF2B5EF4-FFF2-40B4-BE49-F238E27FC236}">
                <a16:creationId xmlns:a16="http://schemas.microsoft.com/office/drawing/2014/main" id="{F2A92B15-0E51-3C75-E6C7-9B8D95F64232}"/>
              </a:ext>
            </a:extLst>
          </p:cNvPr>
          <p:cNvGrpSpPr/>
          <p:nvPr/>
        </p:nvGrpSpPr>
        <p:grpSpPr>
          <a:xfrm>
            <a:off x="947259" y="1857726"/>
            <a:ext cx="313171" cy="311728"/>
            <a:chOff x="7005638" y="1814513"/>
            <a:chExt cx="344488" cy="342901"/>
          </a:xfrm>
        </p:grpSpPr>
        <p:sp>
          <p:nvSpPr>
            <p:cNvPr id="218" name="Freeform 92">
              <a:extLst>
                <a:ext uri="{FF2B5EF4-FFF2-40B4-BE49-F238E27FC236}">
                  <a16:creationId xmlns:a16="http://schemas.microsoft.com/office/drawing/2014/main" id="{8135B9E0-8815-8BA2-13FE-402DB583C6EA}"/>
                </a:ext>
              </a:extLst>
            </p:cNvPr>
            <p:cNvSpPr>
              <a:spLocks/>
            </p:cNvSpPr>
            <p:nvPr/>
          </p:nvSpPr>
          <p:spPr bwMode="auto">
            <a:xfrm>
              <a:off x="7118351" y="1814513"/>
              <a:ext cx="119063" cy="184150"/>
            </a:xfrm>
            <a:custGeom>
              <a:avLst/>
              <a:gdLst>
                <a:gd name="T0" fmla="*/ 32 w 32"/>
                <a:gd name="T1" fmla="*/ 34 h 49"/>
                <a:gd name="T2" fmla="*/ 16 w 32"/>
                <a:gd name="T3" fmla="*/ 49 h 49"/>
                <a:gd name="T4" fmla="*/ 0 w 32"/>
                <a:gd name="T5" fmla="*/ 34 h 49"/>
                <a:gd name="T6" fmla="*/ 16 w 32"/>
                <a:gd name="T7" fmla="*/ 0 h 49"/>
                <a:gd name="T8" fmla="*/ 32 w 32"/>
                <a:gd name="T9" fmla="*/ 34 h 49"/>
              </a:gdLst>
              <a:ahLst/>
              <a:cxnLst>
                <a:cxn ang="0">
                  <a:pos x="T0" y="T1"/>
                </a:cxn>
                <a:cxn ang="0">
                  <a:pos x="T2" y="T3"/>
                </a:cxn>
                <a:cxn ang="0">
                  <a:pos x="T4" y="T5"/>
                </a:cxn>
                <a:cxn ang="0">
                  <a:pos x="T6" y="T7"/>
                </a:cxn>
                <a:cxn ang="0">
                  <a:pos x="T8" y="T9"/>
                </a:cxn>
              </a:cxnLst>
              <a:rect l="0" t="0" r="r" b="b"/>
              <a:pathLst>
                <a:path w="32" h="49">
                  <a:moveTo>
                    <a:pt x="32" y="34"/>
                  </a:moveTo>
                  <a:cubicBezTo>
                    <a:pt x="32" y="43"/>
                    <a:pt x="25" y="49"/>
                    <a:pt x="16" y="49"/>
                  </a:cubicBezTo>
                  <a:cubicBezTo>
                    <a:pt x="7" y="49"/>
                    <a:pt x="0" y="43"/>
                    <a:pt x="0" y="34"/>
                  </a:cubicBezTo>
                  <a:cubicBezTo>
                    <a:pt x="0" y="25"/>
                    <a:pt x="16" y="0"/>
                    <a:pt x="16" y="0"/>
                  </a:cubicBezTo>
                  <a:cubicBezTo>
                    <a:pt x="16" y="0"/>
                    <a:pt x="32" y="25"/>
                    <a:pt x="32" y="34"/>
                  </a:cubicBezTo>
                  <a:close/>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19" name="Freeform 93">
              <a:extLst>
                <a:ext uri="{FF2B5EF4-FFF2-40B4-BE49-F238E27FC236}">
                  <a16:creationId xmlns:a16="http://schemas.microsoft.com/office/drawing/2014/main" id="{1F93B6BE-6BA9-E55F-249E-8AAFD6EAD73A}"/>
                </a:ext>
              </a:extLst>
            </p:cNvPr>
            <p:cNvSpPr>
              <a:spLocks/>
            </p:cNvSpPr>
            <p:nvPr/>
          </p:nvSpPr>
          <p:spPr bwMode="auto">
            <a:xfrm>
              <a:off x="7148513" y="1943101"/>
              <a:ext cx="30163" cy="25400"/>
            </a:xfrm>
            <a:custGeom>
              <a:avLst/>
              <a:gdLst>
                <a:gd name="T0" fmla="*/ 8 w 8"/>
                <a:gd name="T1" fmla="*/ 7 h 7"/>
                <a:gd name="T2" fmla="*/ 0 w 8"/>
                <a:gd name="T3" fmla="*/ 0 h 7"/>
              </a:gdLst>
              <a:ahLst/>
              <a:cxnLst>
                <a:cxn ang="0">
                  <a:pos x="T0" y="T1"/>
                </a:cxn>
                <a:cxn ang="0">
                  <a:pos x="T2" y="T3"/>
                </a:cxn>
              </a:cxnLst>
              <a:rect l="0" t="0" r="r" b="b"/>
              <a:pathLst>
                <a:path w="8" h="7">
                  <a:moveTo>
                    <a:pt x="8" y="7"/>
                  </a:moveTo>
                  <a:cubicBezTo>
                    <a:pt x="4" y="7"/>
                    <a:pt x="0" y="4"/>
                    <a:pt x="0" y="0"/>
                  </a:cubicBezTo>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0" name="Rectangle 94">
              <a:extLst>
                <a:ext uri="{FF2B5EF4-FFF2-40B4-BE49-F238E27FC236}">
                  <a16:creationId xmlns:a16="http://schemas.microsoft.com/office/drawing/2014/main" id="{FBBB4B18-C0D2-51E4-7330-835B53A16014}"/>
                </a:ext>
              </a:extLst>
            </p:cNvPr>
            <p:cNvSpPr>
              <a:spLocks noChangeArrowheads="1"/>
            </p:cNvSpPr>
            <p:nvPr/>
          </p:nvSpPr>
          <p:spPr bwMode="auto">
            <a:xfrm>
              <a:off x="7215188" y="2111376"/>
              <a:ext cx="90488" cy="46038"/>
            </a:xfrm>
            <a:prstGeom prst="rect">
              <a:avLst/>
            </a:pr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1" name="Freeform 95">
              <a:extLst>
                <a:ext uri="{FF2B5EF4-FFF2-40B4-BE49-F238E27FC236}">
                  <a16:creationId xmlns:a16="http://schemas.microsoft.com/office/drawing/2014/main" id="{A6ADBA55-AC86-0E27-0C51-FA049D0897FE}"/>
                </a:ext>
              </a:extLst>
            </p:cNvPr>
            <p:cNvSpPr>
              <a:spLocks/>
            </p:cNvSpPr>
            <p:nvPr/>
          </p:nvSpPr>
          <p:spPr bwMode="auto">
            <a:xfrm>
              <a:off x="7231063" y="1893888"/>
              <a:ext cx="119063" cy="217488"/>
            </a:xfrm>
            <a:custGeom>
              <a:avLst/>
              <a:gdLst>
                <a:gd name="T0" fmla="*/ 16 w 32"/>
                <a:gd name="T1" fmla="*/ 58 h 58"/>
                <a:gd name="T2" fmla="*/ 16 w 32"/>
                <a:gd name="T3" fmla="*/ 52 h 58"/>
                <a:gd name="T4" fmla="*/ 32 w 32"/>
                <a:gd name="T5" fmla="*/ 36 h 58"/>
                <a:gd name="T6" fmla="*/ 32 w 32"/>
                <a:gd name="T7" fmla="*/ 4 h 58"/>
                <a:gd name="T8" fmla="*/ 22 w 32"/>
                <a:gd name="T9" fmla="*/ 28 h 58"/>
                <a:gd name="T10" fmla="*/ 10 w 32"/>
                <a:gd name="T11" fmla="*/ 40 h 58"/>
                <a:gd name="T12" fmla="*/ 13 w 32"/>
                <a:gd name="T13" fmla="*/ 28 h 58"/>
                <a:gd name="T14" fmla="*/ 6 w 32"/>
                <a:gd name="T15" fmla="*/ 24 h 58"/>
                <a:gd name="T16" fmla="*/ 0 w 32"/>
                <a:gd name="T17" fmla="*/ 40 h 58"/>
                <a:gd name="T18" fmla="*/ 0 w 32"/>
                <a:gd name="T1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8">
                  <a:moveTo>
                    <a:pt x="16" y="58"/>
                  </a:moveTo>
                  <a:cubicBezTo>
                    <a:pt x="16" y="52"/>
                    <a:pt x="16" y="52"/>
                    <a:pt x="16" y="52"/>
                  </a:cubicBezTo>
                  <a:cubicBezTo>
                    <a:pt x="16" y="52"/>
                    <a:pt x="29" y="39"/>
                    <a:pt x="32" y="36"/>
                  </a:cubicBezTo>
                  <a:cubicBezTo>
                    <a:pt x="32" y="30"/>
                    <a:pt x="32" y="4"/>
                    <a:pt x="32" y="4"/>
                  </a:cubicBezTo>
                  <a:cubicBezTo>
                    <a:pt x="32" y="4"/>
                    <a:pt x="22" y="0"/>
                    <a:pt x="22" y="28"/>
                  </a:cubicBezTo>
                  <a:cubicBezTo>
                    <a:pt x="10" y="40"/>
                    <a:pt x="10" y="40"/>
                    <a:pt x="10" y="40"/>
                  </a:cubicBezTo>
                  <a:cubicBezTo>
                    <a:pt x="13" y="28"/>
                    <a:pt x="13" y="28"/>
                    <a:pt x="13" y="28"/>
                  </a:cubicBezTo>
                  <a:cubicBezTo>
                    <a:pt x="14" y="22"/>
                    <a:pt x="9" y="20"/>
                    <a:pt x="6" y="24"/>
                  </a:cubicBezTo>
                  <a:cubicBezTo>
                    <a:pt x="3" y="28"/>
                    <a:pt x="0" y="40"/>
                    <a:pt x="0" y="40"/>
                  </a:cubicBezTo>
                  <a:cubicBezTo>
                    <a:pt x="0" y="58"/>
                    <a:pt x="0" y="58"/>
                    <a:pt x="0" y="58"/>
                  </a:cubicBezTo>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96">
              <a:extLst>
                <a:ext uri="{FF2B5EF4-FFF2-40B4-BE49-F238E27FC236}">
                  <a16:creationId xmlns:a16="http://schemas.microsoft.com/office/drawing/2014/main" id="{D2055DEE-71F2-38CF-5617-F3396B5472F5}"/>
                </a:ext>
              </a:extLst>
            </p:cNvPr>
            <p:cNvSpPr>
              <a:spLocks noChangeArrowheads="1"/>
            </p:cNvSpPr>
            <p:nvPr/>
          </p:nvSpPr>
          <p:spPr bwMode="auto">
            <a:xfrm>
              <a:off x="7050088" y="2111376"/>
              <a:ext cx="90488" cy="46038"/>
            </a:xfrm>
            <a:prstGeom prst="rect">
              <a:avLst/>
            </a:pr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Freeform 97">
              <a:extLst>
                <a:ext uri="{FF2B5EF4-FFF2-40B4-BE49-F238E27FC236}">
                  <a16:creationId xmlns:a16="http://schemas.microsoft.com/office/drawing/2014/main" id="{B246E73E-DDF5-CBC5-FC87-B1F6FBB49406}"/>
                </a:ext>
              </a:extLst>
            </p:cNvPr>
            <p:cNvSpPr>
              <a:spLocks/>
            </p:cNvSpPr>
            <p:nvPr/>
          </p:nvSpPr>
          <p:spPr bwMode="auto">
            <a:xfrm>
              <a:off x="7005638" y="1893888"/>
              <a:ext cx="119063" cy="217488"/>
            </a:xfrm>
            <a:custGeom>
              <a:avLst/>
              <a:gdLst>
                <a:gd name="T0" fmla="*/ 16 w 32"/>
                <a:gd name="T1" fmla="*/ 58 h 58"/>
                <a:gd name="T2" fmla="*/ 16 w 32"/>
                <a:gd name="T3" fmla="*/ 52 h 58"/>
                <a:gd name="T4" fmla="*/ 0 w 32"/>
                <a:gd name="T5" fmla="*/ 36 h 58"/>
                <a:gd name="T6" fmla="*/ 0 w 32"/>
                <a:gd name="T7" fmla="*/ 4 h 58"/>
                <a:gd name="T8" fmla="*/ 10 w 32"/>
                <a:gd name="T9" fmla="*/ 28 h 58"/>
                <a:gd name="T10" fmla="*/ 22 w 32"/>
                <a:gd name="T11" fmla="*/ 40 h 58"/>
                <a:gd name="T12" fmla="*/ 19 w 32"/>
                <a:gd name="T13" fmla="*/ 28 h 58"/>
                <a:gd name="T14" fmla="*/ 26 w 32"/>
                <a:gd name="T15" fmla="*/ 24 h 58"/>
                <a:gd name="T16" fmla="*/ 32 w 32"/>
                <a:gd name="T17" fmla="*/ 40 h 58"/>
                <a:gd name="T18" fmla="*/ 32 w 32"/>
                <a:gd name="T1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8">
                  <a:moveTo>
                    <a:pt x="16" y="58"/>
                  </a:moveTo>
                  <a:cubicBezTo>
                    <a:pt x="16" y="52"/>
                    <a:pt x="16" y="52"/>
                    <a:pt x="16" y="52"/>
                  </a:cubicBezTo>
                  <a:cubicBezTo>
                    <a:pt x="16" y="52"/>
                    <a:pt x="4" y="39"/>
                    <a:pt x="0" y="36"/>
                  </a:cubicBezTo>
                  <a:cubicBezTo>
                    <a:pt x="0" y="30"/>
                    <a:pt x="0" y="4"/>
                    <a:pt x="0" y="4"/>
                  </a:cubicBezTo>
                  <a:cubicBezTo>
                    <a:pt x="0" y="4"/>
                    <a:pt x="10" y="0"/>
                    <a:pt x="10" y="28"/>
                  </a:cubicBezTo>
                  <a:cubicBezTo>
                    <a:pt x="22" y="40"/>
                    <a:pt x="22" y="40"/>
                    <a:pt x="22" y="40"/>
                  </a:cubicBezTo>
                  <a:cubicBezTo>
                    <a:pt x="19" y="28"/>
                    <a:pt x="19" y="28"/>
                    <a:pt x="19" y="28"/>
                  </a:cubicBezTo>
                  <a:cubicBezTo>
                    <a:pt x="18" y="22"/>
                    <a:pt x="23" y="20"/>
                    <a:pt x="26" y="24"/>
                  </a:cubicBezTo>
                  <a:cubicBezTo>
                    <a:pt x="29" y="28"/>
                    <a:pt x="32" y="40"/>
                    <a:pt x="32" y="40"/>
                  </a:cubicBezTo>
                  <a:cubicBezTo>
                    <a:pt x="32" y="58"/>
                    <a:pt x="32" y="58"/>
                    <a:pt x="32" y="58"/>
                  </a:cubicBezTo>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72" name="Title 1">
            <a:extLst>
              <a:ext uri="{FF2B5EF4-FFF2-40B4-BE49-F238E27FC236}">
                <a16:creationId xmlns:a16="http://schemas.microsoft.com/office/drawing/2014/main" id="{650103BC-4A5C-937E-43AD-43675C0E74F1}"/>
              </a:ext>
            </a:extLst>
          </p:cNvPr>
          <p:cNvSpPr txBox="1">
            <a:spLocks/>
          </p:cNvSpPr>
          <p:nvPr/>
        </p:nvSpPr>
        <p:spPr>
          <a:xfrm>
            <a:off x="533947" y="942240"/>
            <a:ext cx="8805632" cy="246221"/>
          </a:xfrm>
          <a:prstGeom prst="rect">
            <a:avLst/>
          </a:prstGeom>
          <a:noFill/>
        </p:spPr>
        <p:txBody>
          <a:bodyPr vert="horz" wrap="square" lIns="0" tIns="0" rIns="0" bIns="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1600" i="1" dirty="0">
                <a:latin typeface="Segoe UI" panose="020B0502040204020203" pitchFamily="34" charset="0"/>
                <a:ea typeface="Segoe UI Black" panose="020B0A02040204020203" pitchFamily="34" charset="0"/>
                <a:cs typeface="Segoe UI" panose="020B0502040204020203" pitchFamily="34" charset="0"/>
              </a:rPr>
              <a:t>A future marked by unwavering financial stability, serving as the linchpin for educational excellence </a:t>
            </a:r>
          </a:p>
        </p:txBody>
      </p:sp>
      <p:sp>
        <p:nvSpPr>
          <p:cNvPr id="74" name="Title 1023">
            <a:extLst>
              <a:ext uri="{FF2B5EF4-FFF2-40B4-BE49-F238E27FC236}">
                <a16:creationId xmlns:a16="http://schemas.microsoft.com/office/drawing/2014/main" id="{95F6EBD1-59D6-C982-F0A3-60945747DFB1}"/>
              </a:ext>
            </a:extLst>
          </p:cNvPr>
          <p:cNvSpPr txBox="1">
            <a:spLocks/>
          </p:cNvSpPr>
          <p:nvPr/>
        </p:nvSpPr>
        <p:spPr>
          <a:xfrm>
            <a:off x="472613" y="236309"/>
            <a:ext cx="7438490" cy="10232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144F"/>
                </a:solidFill>
                <a:latin typeface="Segoe UI" panose="020B0502040204020203" pitchFamily="34" charset="0"/>
                <a:ea typeface="Segoe UI Black" panose="020B0A02040204020203" pitchFamily="34" charset="0"/>
                <a:cs typeface="Segoe UI" panose="020B0502040204020203" pitchFamily="34" charset="0"/>
              </a:rPr>
              <a:t>Finance Committee Vision</a:t>
            </a:r>
            <a:endParaRPr lang="en-US" dirty="0">
              <a:solidFill>
                <a:srgbClr val="00144F"/>
              </a:solidFill>
            </a:endParaRPr>
          </a:p>
        </p:txBody>
      </p:sp>
      <p:pic>
        <p:nvPicPr>
          <p:cNvPr id="4" name="Picture 3">
            <a:extLst>
              <a:ext uri="{FF2B5EF4-FFF2-40B4-BE49-F238E27FC236}">
                <a16:creationId xmlns:a16="http://schemas.microsoft.com/office/drawing/2014/main" id="{24B4686F-7C8A-4194-2BCB-C24EBF234031}"/>
              </a:ext>
            </a:extLst>
          </p:cNvPr>
          <p:cNvPicPr>
            <a:picLocks noChangeAspect="1"/>
          </p:cNvPicPr>
          <p:nvPr/>
        </p:nvPicPr>
        <p:blipFill>
          <a:blip r:embed="rId3"/>
          <a:stretch>
            <a:fillRect/>
          </a:stretch>
        </p:blipFill>
        <p:spPr>
          <a:xfrm>
            <a:off x="209653" y="4869952"/>
            <a:ext cx="1888626" cy="1871272"/>
          </a:xfrm>
          <a:prstGeom prst="rect">
            <a:avLst/>
          </a:prstGeom>
        </p:spPr>
      </p:pic>
    </p:spTree>
    <p:extLst>
      <p:ext uri="{BB962C8B-B14F-4D97-AF65-F5344CB8AC3E}">
        <p14:creationId xmlns:p14="http://schemas.microsoft.com/office/powerpoint/2010/main" val="282787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9065319-FBA5-B1A9-C921-DE3FE6F567FB}"/>
              </a:ext>
            </a:extLst>
          </p:cNvPr>
          <p:cNvSpPr/>
          <p:nvPr/>
        </p:nvSpPr>
        <p:spPr>
          <a:xfrm>
            <a:off x="0" y="2168758"/>
            <a:ext cx="12192000" cy="4036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itle 1023">
            <a:extLst>
              <a:ext uri="{FF2B5EF4-FFF2-40B4-BE49-F238E27FC236}">
                <a16:creationId xmlns:a16="http://schemas.microsoft.com/office/drawing/2014/main" id="{F0AA2056-63C8-01FF-B993-A6CF44A5ED25}"/>
              </a:ext>
            </a:extLst>
          </p:cNvPr>
          <p:cNvSpPr>
            <a:spLocks noGrp="1"/>
          </p:cNvSpPr>
          <p:nvPr>
            <p:ph type="title"/>
          </p:nvPr>
        </p:nvSpPr>
        <p:spPr>
          <a:xfrm>
            <a:off x="482885" y="123289"/>
            <a:ext cx="11143049" cy="572385"/>
          </a:xfrm>
        </p:spPr>
        <p:txBody>
          <a:bodyPr>
            <a:normAutofit fontScale="90000"/>
          </a:bodyPr>
          <a:lstStyle/>
          <a:p>
            <a:r>
              <a:rPr lang="en-US" sz="4000" b="1" dirty="0">
                <a:solidFill>
                  <a:srgbClr val="00144F"/>
                </a:solidFill>
                <a:latin typeface="Segoe UI" panose="020B0502040204020203" pitchFamily="34" charset="0"/>
                <a:ea typeface="Segoe UI Black" panose="020B0A02040204020203" pitchFamily="34" charset="0"/>
                <a:cs typeface="Segoe UI" panose="020B0502040204020203" pitchFamily="34" charset="0"/>
              </a:rPr>
              <a:t>Finance Strategic Priorities</a:t>
            </a:r>
            <a:endParaRPr lang="en-US" sz="4000" dirty="0">
              <a:solidFill>
                <a:srgbClr val="00144F"/>
              </a:solidFill>
            </a:endParaRPr>
          </a:p>
        </p:txBody>
      </p:sp>
      <p:sp>
        <p:nvSpPr>
          <p:cNvPr id="6" name="Slide Number Placeholder 1">
            <a:extLst>
              <a:ext uri="{FF2B5EF4-FFF2-40B4-BE49-F238E27FC236}">
                <a16:creationId xmlns:a16="http://schemas.microsoft.com/office/drawing/2014/main" id="{03BA4D7C-B37A-BF70-3014-3747BC51BA75}"/>
              </a:ext>
            </a:extLst>
          </p:cNvPr>
          <p:cNvSpPr>
            <a:spLocks noGrp="1"/>
          </p:cNvSpPr>
          <p:nvPr>
            <p:ph type="sldNum" sz="quarter" idx="12"/>
          </p:nvPr>
        </p:nvSpPr>
        <p:spPr>
          <a:xfrm>
            <a:off x="9374527" y="6310050"/>
            <a:ext cx="2743200" cy="365125"/>
          </a:xfrm>
        </p:spPr>
        <p:txBody>
          <a:bodyPr/>
          <a:lstStyle/>
          <a:p>
            <a:fld id="{D4F9442E-9437-4062-8DAD-965F8584E449}" type="slidenum">
              <a:rPr lang="en-US" b="1" smtClean="0">
                <a:solidFill>
                  <a:srgbClr val="DFEEEA"/>
                </a:solidFill>
                <a:latin typeface="Segoe UI" panose="020B0502040204020203" pitchFamily="34" charset="0"/>
                <a:cs typeface="Segoe UI" panose="020B0502040204020203" pitchFamily="34" charset="0"/>
              </a:rPr>
              <a:pPr/>
              <a:t>3</a:t>
            </a:fld>
            <a:endParaRPr lang="en-US" b="1" dirty="0">
              <a:solidFill>
                <a:srgbClr val="DFEEEA"/>
              </a:solidFill>
              <a:latin typeface="Segoe UI" panose="020B0502040204020203" pitchFamily="34" charset="0"/>
              <a:cs typeface="Segoe UI" panose="020B0502040204020203" pitchFamily="34" charset="0"/>
            </a:endParaRPr>
          </a:p>
        </p:txBody>
      </p:sp>
      <p:sp>
        <p:nvSpPr>
          <p:cNvPr id="43" name="Oval 51">
            <a:extLst>
              <a:ext uri="{FF2B5EF4-FFF2-40B4-BE49-F238E27FC236}">
                <a16:creationId xmlns:a16="http://schemas.microsoft.com/office/drawing/2014/main" id="{D0657BBF-AA21-3F21-8BBE-DF99695294D0}"/>
              </a:ext>
            </a:extLst>
          </p:cNvPr>
          <p:cNvSpPr>
            <a:spLocks noChangeArrowheads="1"/>
          </p:cNvSpPr>
          <p:nvPr/>
        </p:nvSpPr>
        <p:spPr bwMode="auto">
          <a:xfrm>
            <a:off x="3925377" y="2015920"/>
            <a:ext cx="4341247" cy="4342670"/>
          </a:xfrm>
          <a:prstGeom prst="ellipse">
            <a:avLst/>
          </a:prstGeom>
          <a:solidFill>
            <a:schemeClr val="bg1"/>
          </a:solidFill>
          <a:ln w="1428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 name="Freeform 53">
            <a:extLst>
              <a:ext uri="{FF2B5EF4-FFF2-40B4-BE49-F238E27FC236}">
                <a16:creationId xmlns:a16="http://schemas.microsoft.com/office/drawing/2014/main" id="{05A7027D-AA2A-2AA7-129D-DD08BF5C8F7C}"/>
              </a:ext>
            </a:extLst>
          </p:cNvPr>
          <p:cNvSpPr>
            <a:spLocks/>
          </p:cNvSpPr>
          <p:nvPr/>
        </p:nvSpPr>
        <p:spPr bwMode="auto">
          <a:xfrm>
            <a:off x="6096001" y="4180739"/>
            <a:ext cx="1849819" cy="1850966"/>
          </a:xfrm>
          <a:custGeom>
            <a:avLst/>
            <a:gdLst>
              <a:gd name="T0" fmla="*/ 829 w 1364"/>
              <a:gd name="T1" fmla="*/ 0 h 1365"/>
              <a:gd name="T2" fmla="*/ 716 w 1364"/>
              <a:gd name="T3" fmla="*/ 0 h 1365"/>
              <a:gd name="T4" fmla="*/ 511 w 1364"/>
              <a:gd name="T5" fmla="*/ 0 h 1365"/>
              <a:gd name="T6" fmla="*/ 432 w 1364"/>
              <a:gd name="T7" fmla="*/ 0 h 1365"/>
              <a:gd name="T8" fmla="*/ 0 w 1364"/>
              <a:gd name="T9" fmla="*/ 0 h 1365"/>
              <a:gd name="T10" fmla="*/ 0 w 1364"/>
              <a:gd name="T11" fmla="*/ 504 h 1365"/>
              <a:gd name="T12" fmla="*/ 0 w 1364"/>
              <a:gd name="T13" fmla="*/ 606 h 1365"/>
              <a:gd name="T14" fmla="*/ 0 w 1364"/>
              <a:gd name="T15" fmla="*/ 812 h 1365"/>
              <a:gd name="T16" fmla="*/ 0 w 1364"/>
              <a:gd name="T17" fmla="*/ 914 h 1365"/>
              <a:gd name="T18" fmla="*/ 0 w 1364"/>
              <a:gd name="T19" fmla="*/ 1365 h 1365"/>
              <a:gd name="T20" fmla="*/ 1364 w 1364"/>
              <a:gd name="T21" fmla="*/ 0 h 1365"/>
              <a:gd name="T22" fmla="*/ 829 w 1364"/>
              <a:gd name="T23"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4" h="1365">
                <a:moveTo>
                  <a:pt x="829" y="0"/>
                </a:moveTo>
                <a:cubicBezTo>
                  <a:pt x="716" y="0"/>
                  <a:pt x="716" y="0"/>
                  <a:pt x="716" y="0"/>
                </a:cubicBezTo>
                <a:cubicBezTo>
                  <a:pt x="511" y="0"/>
                  <a:pt x="511" y="0"/>
                  <a:pt x="511" y="0"/>
                </a:cubicBezTo>
                <a:cubicBezTo>
                  <a:pt x="432" y="0"/>
                  <a:pt x="432" y="0"/>
                  <a:pt x="432" y="0"/>
                </a:cubicBezTo>
                <a:cubicBezTo>
                  <a:pt x="0" y="0"/>
                  <a:pt x="0" y="0"/>
                  <a:pt x="0" y="0"/>
                </a:cubicBezTo>
                <a:cubicBezTo>
                  <a:pt x="0" y="504"/>
                  <a:pt x="0" y="504"/>
                  <a:pt x="0" y="504"/>
                </a:cubicBezTo>
                <a:cubicBezTo>
                  <a:pt x="0" y="606"/>
                  <a:pt x="0" y="606"/>
                  <a:pt x="0" y="606"/>
                </a:cubicBezTo>
                <a:cubicBezTo>
                  <a:pt x="0" y="812"/>
                  <a:pt x="0" y="812"/>
                  <a:pt x="0" y="812"/>
                </a:cubicBezTo>
                <a:cubicBezTo>
                  <a:pt x="0" y="914"/>
                  <a:pt x="0" y="914"/>
                  <a:pt x="0" y="914"/>
                </a:cubicBezTo>
                <a:cubicBezTo>
                  <a:pt x="0" y="1365"/>
                  <a:pt x="0" y="1365"/>
                  <a:pt x="0" y="1365"/>
                </a:cubicBezTo>
                <a:cubicBezTo>
                  <a:pt x="753" y="1365"/>
                  <a:pt x="1364" y="754"/>
                  <a:pt x="1364" y="0"/>
                </a:cubicBezTo>
                <a:lnTo>
                  <a:pt x="829" y="0"/>
                </a:lnTo>
                <a:close/>
              </a:path>
            </a:pathLst>
          </a:custGeom>
          <a:solidFill>
            <a:srgbClr val="00144F"/>
          </a:solidFill>
          <a:ln w="1428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 name="Freeform 49">
            <a:extLst>
              <a:ext uri="{FF2B5EF4-FFF2-40B4-BE49-F238E27FC236}">
                <a16:creationId xmlns:a16="http://schemas.microsoft.com/office/drawing/2014/main" id="{58455CFD-E8FB-60A0-91F8-E422F2B69BB8}"/>
              </a:ext>
            </a:extLst>
          </p:cNvPr>
          <p:cNvSpPr>
            <a:spLocks/>
          </p:cNvSpPr>
          <p:nvPr/>
        </p:nvSpPr>
        <p:spPr bwMode="auto">
          <a:xfrm>
            <a:off x="6096001" y="2331495"/>
            <a:ext cx="1849819" cy="2265669"/>
          </a:xfrm>
          <a:custGeom>
            <a:avLst/>
            <a:gdLst>
              <a:gd name="T0" fmla="*/ 0 w 1364"/>
              <a:gd name="T1" fmla="*/ 0 h 1671"/>
              <a:gd name="T2" fmla="*/ 0 w 1364"/>
              <a:gd name="T3" fmla="*/ 1364 h 1671"/>
              <a:gd name="T4" fmla="*/ 511 w 1364"/>
              <a:gd name="T5" fmla="*/ 1364 h 1671"/>
              <a:gd name="T6" fmla="*/ 517 w 1364"/>
              <a:gd name="T7" fmla="*/ 1434 h 1671"/>
              <a:gd name="T8" fmla="*/ 476 w 1364"/>
              <a:gd name="T9" fmla="*/ 1532 h 1671"/>
              <a:gd name="T10" fmla="*/ 615 w 1364"/>
              <a:gd name="T11" fmla="*/ 1671 h 1671"/>
              <a:gd name="T12" fmla="*/ 754 w 1364"/>
              <a:gd name="T13" fmla="*/ 1532 h 1671"/>
              <a:gd name="T14" fmla="*/ 710 w 1364"/>
              <a:gd name="T15" fmla="*/ 1431 h 1671"/>
              <a:gd name="T16" fmla="*/ 716 w 1364"/>
              <a:gd name="T17" fmla="*/ 1364 h 1671"/>
              <a:gd name="T18" fmla="*/ 1364 w 1364"/>
              <a:gd name="T19" fmla="*/ 1364 h 1671"/>
              <a:gd name="T20" fmla="*/ 1364 w 1364"/>
              <a:gd name="T21" fmla="*/ 1364 h 1671"/>
              <a:gd name="T22" fmla="*/ 0 w 1364"/>
              <a:gd name="T23" fmla="*/ 0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4" h="1671">
                <a:moveTo>
                  <a:pt x="0" y="0"/>
                </a:moveTo>
                <a:cubicBezTo>
                  <a:pt x="0" y="1364"/>
                  <a:pt x="0" y="1364"/>
                  <a:pt x="0" y="1364"/>
                </a:cubicBezTo>
                <a:cubicBezTo>
                  <a:pt x="511" y="1364"/>
                  <a:pt x="511" y="1364"/>
                  <a:pt x="511" y="1364"/>
                </a:cubicBezTo>
                <a:cubicBezTo>
                  <a:pt x="511" y="1364"/>
                  <a:pt x="547" y="1393"/>
                  <a:pt x="517" y="1434"/>
                </a:cubicBezTo>
                <a:cubicBezTo>
                  <a:pt x="496" y="1462"/>
                  <a:pt x="476" y="1494"/>
                  <a:pt x="476" y="1532"/>
                </a:cubicBezTo>
                <a:cubicBezTo>
                  <a:pt x="476" y="1609"/>
                  <a:pt x="538" y="1671"/>
                  <a:pt x="615" y="1671"/>
                </a:cubicBezTo>
                <a:cubicBezTo>
                  <a:pt x="692" y="1671"/>
                  <a:pt x="754" y="1609"/>
                  <a:pt x="754" y="1532"/>
                </a:cubicBezTo>
                <a:cubicBezTo>
                  <a:pt x="754" y="1492"/>
                  <a:pt x="732" y="1461"/>
                  <a:pt x="710" y="1431"/>
                </a:cubicBezTo>
                <a:cubicBezTo>
                  <a:pt x="702" y="1420"/>
                  <a:pt x="691" y="1385"/>
                  <a:pt x="716" y="1364"/>
                </a:cubicBezTo>
                <a:cubicBezTo>
                  <a:pt x="1364" y="1364"/>
                  <a:pt x="1364" y="1364"/>
                  <a:pt x="1364" y="1364"/>
                </a:cubicBezTo>
                <a:cubicBezTo>
                  <a:pt x="1364" y="1364"/>
                  <a:pt x="1364" y="1364"/>
                  <a:pt x="1364" y="1364"/>
                </a:cubicBezTo>
                <a:cubicBezTo>
                  <a:pt x="1364" y="611"/>
                  <a:pt x="753" y="0"/>
                  <a:pt x="0" y="0"/>
                </a:cubicBezTo>
                <a:close/>
              </a:path>
            </a:pathLst>
          </a:custGeom>
          <a:solidFill>
            <a:srgbClr val="F5AE18"/>
          </a:solidFill>
          <a:ln w="1428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 name="Freeform 52">
            <a:extLst>
              <a:ext uri="{FF2B5EF4-FFF2-40B4-BE49-F238E27FC236}">
                <a16:creationId xmlns:a16="http://schemas.microsoft.com/office/drawing/2014/main" id="{3F61902F-8D78-B143-8125-2DB3043807D5}"/>
              </a:ext>
            </a:extLst>
          </p:cNvPr>
          <p:cNvSpPr>
            <a:spLocks/>
          </p:cNvSpPr>
          <p:nvPr/>
        </p:nvSpPr>
        <p:spPr bwMode="auto">
          <a:xfrm>
            <a:off x="4246756" y="4180739"/>
            <a:ext cx="2266815" cy="1850966"/>
          </a:xfrm>
          <a:custGeom>
            <a:avLst/>
            <a:gdLst>
              <a:gd name="T0" fmla="*/ 1533 w 1672"/>
              <a:gd name="T1" fmla="*/ 570 h 1365"/>
              <a:gd name="T2" fmla="*/ 1432 w 1672"/>
              <a:gd name="T3" fmla="*/ 614 h 1365"/>
              <a:gd name="T4" fmla="*/ 1366 w 1672"/>
              <a:gd name="T5" fmla="*/ 608 h 1365"/>
              <a:gd name="T6" fmla="*/ 1364 w 1672"/>
              <a:gd name="T7" fmla="*/ 606 h 1365"/>
              <a:gd name="T8" fmla="*/ 1364 w 1672"/>
              <a:gd name="T9" fmla="*/ 209 h 1365"/>
              <a:gd name="T10" fmla="*/ 1364 w 1672"/>
              <a:gd name="T11" fmla="*/ 0 h 1365"/>
              <a:gd name="T12" fmla="*/ 1364 w 1672"/>
              <a:gd name="T13" fmla="*/ 0 h 1365"/>
              <a:gd name="T14" fmla="*/ 0 w 1672"/>
              <a:gd name="T15" fmla="*/ 0 h 1365"/>
              <a:gd name="T16" fmla="*/ 0 w 1672"/>
              <a:gd name="T17" fmla="*/ 0 h 1365"/>
              <a:gd name="T18" fmla="*/ 0 w 1672"/>
              <a:gd name="T19" fmla="*/ 0 h 1365"/>
              <a:gd name="T20" fmla="*/ 1364 w 1672"/>
              <a:gd name="T21" fmla="*/ 1365 h 1365"/>
              <a:gd name="T22" fmla="*/ 1364 w 1672"/>
              <a:gd name="T23" fmla="*/ 812 h 1365"/>
              <a:gd name="T24" fmla="*/ 1366 w 1672"/>
              <a:gd name="T25" fmla="*/ 813 h 1365"/>
              <a:gd name="T26" fmla="*/ 1435 w 1672"/>
              <a:gd name="T27" fmla="*/ 807 h 1365"/>
              <a:gd name="T28" fmla="*/ 1533 w 1672"/>
              <a:gd name="T29" fmla="*/ 848 h 1365"/>
              <a:gd name="T30" fmla="*/ 1672 w 1672"/>
              <a:gd name="T31" fmla="*/ 709 h 1365"/>
              <a:gd name="T32" fmla="*/ 1533 w 1672"/>
              <a:gd name="T33" fmla="*/ 57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2" h="1365">
                <a:moveTo>
                  <a:pt x="1533" y="570"/>
                </a:moveTo>
                <a:cubicBezTo>
                  <a:pt x="1493" y="570"/>
                  <a:pt x="1462" y="592"/>
                  <a:pt x="1432" y="614"/>
                </a:cubicBezTo>
                <a:cubicBezTo>
                  <a:pt x="1422" y="622"/>
                  <a:pt x="1387" y="634"/>
                  <a:pt x="1366" y="608"/>
                </a:cubicBezTo>
                <a:cubicBezTo>
                  <a:pt x="1365" y="607"/>
                  <a:pt x="1365" y="606"/>
                  <a:pt x="1364" y="606"/>
                </a:cubicBezTo>
                <a:cubicBezTo>
                  <a:pt x="1364" y="209"/>
                  <a:pt x="1364" y="209"/>
                  <a:pt x="1364" y="209"/>
                </a:cubicBezTo>
                <a:cubicBezTo>
                  <a:pt x="1364" y="0"/>
                  <a:pt x="1364" y="0"/>
                  <a:pt x="1364" y="0"/>
                </a:cubicBezTo>
                <a:cubicBezTo>
                  <a:pt x="1364" y="0"/>
                  <a:pt x="1364" y="0"/>
                  <a:pt x="1364" y="0"/>
                </a:cubicBezTo>
                <a:cubicBezTo>
                  <a:pt x="0" y="0"/>
                  <a:pt x="0" y="0"/>
                  <a:pt x="0" y="0"/>
                </a:cubicBezTo>
                <a:cubicBezTo>
                  <a:pt x="0" y="0"/>
                  <a:pt x="0" y="0"/>
                  <a:pt x="0" y="0"/>
                </a:cubicBezTo>
                <a:cubicBezTo>
                  <a:pt x="0" y="0"/>
                  <a:pt x="0" y="0"/>
                  <a:pt x="0" y="0"/>
                </a:cubicBezTo>
                <a:cubicBezTo>
                  <a:pt x="0" y="754"/>
                  <a:pt x="611" y="1365"/>
                  <a:pt x="1364" y="1365"/>
                </a:cubicBezTo>
                <a:cubicBezTo>
                  <a:pt x="1364" y="812"/>
                  <a:pt x="1364" y="812"/>
                  <a:pt x="1364" y="812"/>
                </a:cubicBezTo>
                <a:cubicBezTo>
                  <a:pt x="1366" y="813"/>
                  <a:pt x="1366" y="813"/>
                  <a:pt x="1366" y="813"/>
                </a:cubicBezTo>
                <a:cubicBezTo>
                  <a:pt x="1366" y="813"/>
                  <a:pt x="1395" y="777"/>
                  <a:pt x="1435" y="807"/>
                </a:cubicBezTo>
                <a:cubicBezTo>
                  <a:pt x="1464" y="829"/>
                  <a:pt x="1495" y="848"/>
                  <a:pt x="1533" y="848"/>
                </a:cubicBezTo>
                <a:cubicBezTo>
                  <a:pt x="1610" y="848"/>
                  <a:pt x="1672" y="786"/>
                  <a:pt x="1672" y="709"/>
                </a:cubicBezTo>
                <a:cubicBezTo>
                  <a:pt x="1672" y="633"/>
                  <a:pt x="1610" y="570"/>
                  <a:pt x="1533" y="570"/>
                </a:cubicBezTo>
                <a:close/>
              </a:path>
            </a:pathLst>
          </a:custGeom>
          <a:solidFill>
            <a:srgbClr val="F5AE18"/>
          </a:solidFill>
          <a:ln w="1428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 name="Freeform 50">
            <a:extLst>
              <a:ext uri="{FF2B5EF4-FFF2-40B4-BE49-F238E27FC236}">
                <a16:creationId xmlns:a16="http://schemas.microsoft.com/office/drawing/2014/main" id="{1EDF193A-4ED8-EBFA-4B4E-FA7A2888D657}"/>
              </a:ext>
            </a:extLst>
          </p:cNvPr>
          <p:cNvSpPr>
            <a:spLocks/>
          </p:cNvSpPr>
          <p:nvPr/>
        </p:nvSpPr>
        <p:spPr bwMode="auto">
          <a:xfrm>
            <a:off x="4246756" y="2331495"/>
            <a:ext cx="2266815" cy="2265669"/>
          </a:xfrm>
          <a:custGeom>
            <a:avLst/>
            <a:gdLst>
              <a:gd name="T0" fmla="*/ 1533 w 1672"/>
              <a:gd name="T1" fmla="*/ 572 h 1671"/>
              <a:gd name="T2" fmla="*/ 1432 w 1672"/>
              <a:gd name="T3" fmla="*/ 616 h 1671"/>
              <a:gd name="T4" fmla="*/ 1366 w 1672"/>
              <a:gd name="T5" fmla="*/ 609 h 1671"/>
              <a:gd name="T6" fmla="*/ 1364 w 1672"/>
              <a:gd name="T7" fmla="*/ 608 h 1671"/>
              <a:gd name="T8" fmla="*/ 1364 w 1672"/>
              <a:gd name="T9" fmla="*/ 0 h 1671"/>
              <a:gd name="T10" fmla="*/ 0 w 1672"/>
              <a:gd name="T11" fmla="*/ 1364 h 1671"/>
              <a:gd name="T12" fmla="*/ 0 w 1672"/>
              <a:gd name="T13" fmla="*/ 1364 h 1671"/>
              <a:gd name="T14" fmla="*/ 586 w 1672"/>
              <a:gd name="T15" fmla="*/ 1364 h 1671"/>
              <a:gd name="T16" fmla="*/ 592 w 1672"/>
              <a:gd name="T17" fmla="*/ 1434 h 1671"/>
              <a:gd name="T18" fmla="*/ 551 w 1672"/>
              <a:gd name="T19" fmla="*/ 1532 h 1671"/>
              <a:gd name="T20" fmla="*/ 690 w 1672"/>
              <a:gd name="T21" fmla="*/ 1671 h 1671"/>
              <a:gd name="T22" fmla="*/ 829 w 1672"/>
              <a:gd name="T23" fmla="*/ 1532 h 1671"/>
              <a:gd name="T24" fmla="*/ 785 w 1672"/>
              <a:gd name="T25" fmla="*/ 1431 h 1671"/>
              <a:gd name="T26" fmla="*/ 791 w 1672"/>
              <a:gd name="T27" fmla="*/ 1364 h 1671"/>
              <a:gd name="T28" fmla="*/ 1364 w 1672"/>
              <a:gd name="T29" fmla="*/ 1364 h 1671"/>
              <a:gd name="T30" fmla="*/ 1364 w 1672"/>
              <a:gd name="T31" fmla="*/ 814 h 1671"/>
              <a:gd name="T32" fmla="*/ 1366 w 1672"/>
              <a:gd name="T33" fmla="*/ 815 h 1671"/>
              <a:gd name="T34" fmla="*/ 1435 w 1672"/>
              <a:gd name="T35" fmla="*/ 809 h 1671"/>
              <a:gd name="T36" fmla="*/ 1533 w 1672"/>
              <a:gd name="T37" fmla="*/ 850 h 1671"/>
              <a:gd name="T38" fmla="*/ 1672 w 1672"/>
              <a:gd name="T39" fmla="*/ 711 h 1671"/>
              <a:gd name="T40" fmla="*/ 1533 w 1672"/>
              <a:gd name="T41" fmla="*/ 572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2" h="1671">
                <a:moveTo>
                  <a:pt x="1533" y="572"/>
                </a:moveTo>
                <a:cubicBezTo>
                  <a:pt x="1493" y="572"/>
                  <a:pt x="1462" y="594"/>
                  <a:pt x="1432" y="616"/>
                </a:cubicBezTo>
                <a:cubicBezTo>
                  <a:pt x="1422" y="624"/>
                  <a:pt x="1387" y="635"/>
                  <a:pt x="1366" y="609"/>
                </a:cubicBezTo>
                <a:cubicBezTo>
                  <a:pt x="1365" y="609"/>
                  <a:pt x="1365" y="608"/>
                  <a:pt x="1364" y="608"/>
                </a:cubicBezTo>
                <a:cubicBezTo>
                  <a:pt x="1364" y="0"/>
                  <a:pt x="1364" y="0"/>
                  <a:pt x="1364" y="0"/>
                </a:cubicBezTo>
                <a:cubicBezTo>
                  <a:pt x="611" y="0"/>
                  <a:pt x="0" y="611"/>
                  <a:pt x="0" y="1364"/>
                </a:cubicBezTo>
                <a:cubicBezTo>
                  <a:pt x="0" y="1364"/>
                  <a:pt x="0" y="1364"/>
                  <a:pt x="0" y="1364"/>
                </a:cubicBezTo>
                <a:cubicBezTo>
                  <a:pt x="586" y="1364"/>
                  <a:pt x="586" y="1364"/>
                  <a:pt x="586" y="1364"/>
                </a:cubicBezTo>
                <a:cubicBezTo>
                  <a:pt x="586" y="1364"/>
                  <a:pt x="622" y="1393"/>
                  <a:pt x="592" y="1434"/>
                </a:cubicBezTo>
                <a:cubicBezTo>
                  <a:pt x="570" y="1462"/>
                  <a:pt x="551" y="1494"/>
                  <a:pt x="551" y="1532"/>
                </a:cubicBezTo>
                <a:cubicBezTo>
                  <a:pt x="551" y="1609"/>
                  <a:pt x="613" y="1671"/>
                  <a:pt x="690" y="1671"/>
                </a:cubicBezTo>
                <a:cubicBezTo>
                  <a:pt x="766" y="1671"/>
                  <a:pt x="829" y="1609"/>
                  <a:pt x="829" y="1532"/>
                </a:cubicBezTo>
                <a:cubicBezTo>
                  <a:pt x="829" y="1492"/>
                  <a:pt x="807" y="1461"/>
                  <a:pt x="785" y="1431"/>
                </a:cubicBezTo>
                <a:cubicBezTo>
                  <a:pt x="777" y="1420"/>
                  <a:pt x="765" y="1385"/>
                  <a:pt x="791" y="1364"/>
                </a:cubicBezTo>
                <a:cubicBezTo>
                  <a:pt x="1364" y="1364"/>
                  <a:pt x="1364" y="1364"/>
                  <a:pt x="1364" y="1364"/>
                </a:cubicBezTo>
                <a:cubicBezTo>
                  <a:pt x="1364" y="814"/>
                  <a:pt x="1364" y="814"/>
                  <a:pt x="1364" y="814"/>
                </a:cubicBezTo>
                <a:cubicBezTo>
                  <a:pt x="1366" y="815"/>
                  <a:pt x="1366" y="815"/>
                  <a:pt x="1366" y="815"/>
                </a:cubicBezTo>
                <a:cubicBezTo>
                  <a:pt x="1366" y="815"/>
                  <a:pt x="1395" y="779"/>
                  <a:pt x="1435" y="809"/>
                </a:cubicBezTo>
                <a:cubicBezTo>
                  <a:pt x="1464" y="830"/>
                  <a:pt x="1495" y="850"/>
                  <a:pt x="1533" y="850"/>
                </a:cubicBezTo>
                <a:cubicBezTo>
                  <a:pt x="1610" y="850"/>
                  <a:pt x="1672" y="788"/>
                  <a:pt x="1672" y="711"/>
                </a:cubicBezTo>
                <a:cubicBezTo>
                  <a:pt x="1672" y="634"/>
                  <a:pt x="1610" y="572"/>
                  <a:pt x="1533" y="572"/>
                </a:cubicBezTo>
                <a:close/>
              </a:path>
            </a:pathLst>
          </a:custGeom>
          <a:solidFill>
            <a:srgbClr val="00144F"/>
          </a:solidFill>
          <a:ln w="1428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 name="Rectangle 47">
            <a:extLst>
              <a:ext uri="{FF2B5EF4-FFF2-40B4-BE49-F238E27FC236}">
                <a16:creationId xmlns:a16="http://schemas.microsoft.com/office/drawing/2014/main" id="{D3319F46-57AC-EBE8-27E5-EC7C9CE66F9F}"/>
              </a:ext>
            </a:extLst>
          </p:cNvPr>
          <p:cNvSpPr/>
          <p:nvPr/>
        </p:nvSpPr>
        <p:spPr>
          <a:xfrm>
            <a:off x="560231" y="1760820"/>
            <a:ext cx="611746" cy="528205"/>
          </a:xfrm>
          <a:prstGeom prst="rect">
            <a:avLst/>
          </a:prstGeom>
          <a:solidFill>
            <a:srgbClr val="00144F"/>
          </a:solidFill>
          <a:effectLst/>
        </p:spPr>
        <p:txBody>
          <a:bodyPr wrap="square" lIns="0" tIns="0" rIns="0" bIns="0" anchor="ctr" anchorCtr="0">
            <a:noAutofit/>
          </a:bodyPr>
          <a:lstStyle/>
          <a:p>
            <a:pPr algn="ctr"/>
            <a:r>
              <a:rPr lang="en-US" sz="2400" b="1" dirty="0">
                <a:solidFill>
                  <a:schemeClr val="bg1"/>
                </a:solidFill>
                <a:latin typeface="Segoe UI" panose="020B0502040204020203" pitchFamily="34" charset="0"/>
                <a:cs typeface="Segoe UI" panose="020B0502040204020203" pitchFamily="34" charset="0"/>
              </a:rPr>
              <a:t>1</a:t>
            </a:r>
          </a:p>
        </p:txBody>
      </p:sp>
      <p:sp>
        <p:nvSpPr>
          <p:cNvPr id="49" name="Rectangle 48">
            <a:extLst>
              <a:ext uri="{FF2B5EF4-FFF2-40B4-BE49-F238E27FC236}">
                <a16:creationId xmlns:a16="http://schemas.microsoft.com/office/drawing/2014/main" id="{61E66872-E4C7-1A9E-6FF2-0F0959C44B23}"/>
              </a:ext>
            </a:extLst>
          </p:cNvPr>
          <p:cNvSpPr/>
          <p:nvPr/>
        </p:nvSpPr>
        <p:spPr>
          <a:xfrm>
            <a:off x="560231" y="6071342"/>
            <a:ext cx="611746" cy="528205"/>
          </a:xfrm>
          <a:prstGeom prst="rect">
            <a:avLst/>
          </a:prstGeom>
          <a:solidFill>
            <a:srgbClr val="F5AE18"/>
          </a:solidFill>
          <a:effectLst/>
        </p:spPr>
        <p:txBody>
          <a:bodyPr wrap="square" lIns="0" tIns="0" rIns="0" bIns="0" anchor="ctr" anchorCtr="0">
            <a:noAutofit/>
          </a:bodyPr>
          <a:lstStyle/>
          <a:p>
            <a:pPr algn="ctr"/>
            <a:r>
              <a:rPr lang="en-US" sz="2400" b="1" dirty="0">
                <a:solidFill>
                  <a:schemeClr val="bg1"/>
                </a:solidFill>
                <a:latin typeface="Segoe UI" panose="020B0502040204020203" pitchFamily="34" charset="0"/>
                <a:cs typeface="Segoe UI" panose="020B0502040204020203" pitchFamily="34" charset="0"/>
              </a:rPr>
              <a:t>4</a:t>
            </a:r>
          </a:p>
        </p:txBody>
      </p:sp>
      <p:sp>
        <p:nvSpPr>
          <p:cNvPr id="50" name="Rectangle 49">
            <a:extLst>
              <a:ext uri="{FF2B5EF4-FFF2-40B4-BE49-F238E27FC236}">
                <a16:creationId xmlns:a16="http://schemas.microsoft.com/office/drawing/2014/main" id="{9A27B4B5-BDD6-924C-D524-2EA77F181002}"/>
              </a:ext>
            </a:extLst>
          </p:cNvPr>
          <p:cNvSpPr/>
          <p:nvPr/>
        </p:nvSpPr>
        <p:spPr>
          <a:xfrm>
            <a:off x="11020024" y="1760820"/>
            <a:ext cx="611746" cy="528205"/>
          </a:xfrm>
          <a:prstGeom prst="rect">
            <a:avLst/>
          </a:prstGeom>
          <a:solidFill>
            <a:srgbClr val="F5AE18"/>
          </a:solidFill>
          <a:effectLst/>
        </p:spPr>
        <p:txBody>
          <a:bodyPr wrap="square" lIns="0" tIns="0" rIns="0" bIns="0" anchor="ctr" anchorCtr="0">
            <a:noAutofit/>
          </a:bodyPr>
          <a:lstStyle/>
          <a:p>
            <a:pPr algn="ctr"/>
            <a:r>
              <a:rPr lang="en-US" sz="2400" b="1" dirty="0">
                <a:solidFill>
                  <a:schemeClr val="bg1"/>
                </a:solidFill>
                <a:latin typeface="Segoe UI" panose="020B0502040204020203" pitchFamily="34" charset="0"/>
                <a:cs typeface="Segoe UI" panose="020B0502040204020203" pitchFamily="34" charset="0"/>
              </a:rPr>
              <a:t>2</a:t>
            </a:r>
          </a:p>
        </p:txBody>
      </p:sp>
      <p:sp>
        <p:nvSpPr>
          <p:cNvPr id="51" name="Rectangle 50">
            <a:extLst>
              <a:ext uri="{FF2B5EF4-FFF2-40B4-BE49-F238E27FC236}">
                <a16:creationId xmlns:a16="http://schemas.microsoft.com/office/drawing/2014/main" id="{B5A64F57-1AFC-295D-E187-8176EE299362}"/>
              </a:ext>
            </a:extLst>
          </p:cNvPr>
          <p:cNvSpPr/>
          <p:nvPr/>
        </p:nvSpPr>
        <p:spPr>
          <a:xfrm>
            <a:off x="11020024" y="6050794"/>
            <a:ext cx="611746" cy="528205"/>
          </a:xfrm>
          <a:prstGeom prst="rect">
            <a:avLst/>
          </a:prstGeom>
          <a:solidFill>
            <a:srgbClr val="00144F"/>
          </a:solidFill>
          <a:effectLst/>
        </p:spPr>
        <p:txBody>
          <a:bodyPr wrap="square" lIns="0" tIns="0" rIns="0" bIns="0" anchor="ctr" anchorCtr="0">
            <a:noAutofit/>
          </a:bodyPr>
          <a:lstStyle/>
          <a:p>
            <a:pPr algn="ctr"/>
            <a:r>
              <a:rPr lang="en-US" sz="2400" b="1" dirty="0">
                <a:solidFill>
                  <a:schemeClr val="bg1"/>
                </a:solidFill>
                <a:latin typeface="Segoe UI" panose="020B0502040204020203" pitchFamily="34" charset="0"/>
                <a:cs typeface="Segoe UI" panose="020B0502040204020203" pitchFamily="34" charset="0"/>
              </a:rPr>
              <a:t>3</a:t>
            </a:r>
          </a:p>
        </p:txBody>
      </p:sp>
      <p:sp>
        <p:nvSpPr>
          <p:cNvPr id="52" name="Rectangle 51">
            <a:extLst>
              <a:ext uri="{FF2B5EF4-FFF2-40B4-BE49-F238E27FC236}">
                <a16:creationId xmlns:a16="http://schemas.microsoft.com/office/drawing/2014/main" id="{EAAB63DE-CC7B-0498-72B3-4F4EF7C68755}"/>
              </a:ext>
            </a:extLst>
          </p:cNvPr>
          <p:cNvSpPr/>
          <p:nvPr/>
        </p:nvSpPr>
        <p:spPr>
          <a:xfrm>
            <a:off x="585356" y="3078618"/>
            <a:ext cx="3292298" cy="984885"/>
          </a:xfrm>
          <a:prstGeom prst="rect">
            <a:avLst/>
          </a:prstGeom>
        </p:spPr>
        <p:txBody>
          <a:bodyPr wrap="square" lIns="0" tIns="0" rIns="0" bIns="0">
            <a:spAutoFit/>
          </a:bodyPr>
          <a:lstStyle/>
          <a:p>
            <a:r>
              <a:rPr lang="en-US" sz="1600" dirty="0">
                <a:solidFill>
                  <a:srgbClr val="00144F"/>
                </a:solidFill>
                <a:latin typeface="Segoe UI" panose="020B0502040204020203" pitchFamily="34" charset="0"/>
                <a:cs typeface="Segoe UI" panose="020B0502040204020203" pitchFamily="34" charset="0"/>
              </a:rPr>
              <a:t>Ensure the school's long-term financial health by wisely managing budgets, minimizing risks, and optimizing resources</a:t>
            </a:r>
          </a:p>
        </p:txBody>
      </p:sp>
      <p:sp>
        <p:nvSpPr>
          <p:cNvPr id="53" name="Rectangle 52">
            <a:extLst>
              <a:ext uri="{FF2B5EF4-FFF2-40B4-BE49-F238E27FC236}">
                <a16:creationId xmlns:a16="http://schemas.microsoft.com/office/drawing/2014/main" id="{31864D30-66B6-3860-016C-902715CAC0CF}"/>
              </a:ext>
            </a:extLst>
          </p:cNvPr>
          <p:cNvSpPr/>
          <p:nvPr/>
        </p:nvSpPr>
        <p:spPr>
          <a:xfrm>
            <a:off x="585356" y="2406250"/>
            <a:ext cx="3042004" cy="335261"/>
          </a:xfrm>
          <a:prstGeom prst="rect">
            <a:avLst/>
          </a:prstGeom>
          <a:noFill/>
          <a:effectLst/>
        </p:spPr>
        <p:txBody>
          <a:bodyPr wrap="square" lIns="0" tIns="0" rIns="0" bIns="0" anchor="t" anchorCtr="0">
            <a:noAutofit/>
          </a:bodyPr>
          <a:lstStyle/>
          <a:p>
            <a:r>
              <a:rPr lang="en-US" sz="2000" b="1" dirty="0">
                <a:solidFill>
                  <a:srgbClr val="00144F"/>
                </a:solidFill>
                <a:latin typeface="Segoe UI" panose="020B0502040204020203" pitchFamily="34" charset="0"/>
                <a:cs typeface="Segoe UI" panose="020B0502040204020203" pitchFamily="34" charset="0"/>
              </a:rPr>
              <a:t>Financial Resilience and Sustainability</a:t>
            </a:r>
          </a:p>
        </p:txBody>
      </p:sp>
      <p:sp>
        <p:nvSpPr>
          <p:cNvPr id="54" name="Rectangle 53">
            <a:extLst>
              <a:ext uri="{FF2B5EF4-FFF2-40B4-BE49-F238E27FC236}">
                <a16:creationId xmlns:a16="http://schemas.microsoft.com/office/drawing/2014/main" id="{FBA55B01-D082-8095-EE86-E393B9B40B25}"/>
              </a:ext>
            </a:extLst>
          </p:cNvPr>
          <p:cNvSpPr/>
          <p:nvPr/>
        </p:nvSpPr>
        <p:spPr>
          <a:xfrm>
            <a:off x="585356" y="4985826"/>
            <a:ext cx="3500910" cy="984885"/>
          </a:xfrm>
          <a:prstGeom prst="rect">
            <a:avLst/>
          </a:prstGeom>
        </p:spPr>
        <p:txBody>
          <a:bodyPr wrap="square" lIns="0" tIns="0" rIns="0" bIns="0">
            <a:spAutoFit/>
          </a:bodyPr>
          <a:lstStyle/>
          <a:p>
            <a:r>
              <a:rPr lang="en-US" sz="1600" dirty="0">
                <a:solidFill>
                  <a:srgbClr val="00144F"/>
                </a:solidFill>
                <a:latin typeface="Segoe UI" panose="020B0502040204020203" pitchFamily="34" charset="0"/>
                <a:cs typeface="Segoe UI" panose="020B0502040204020203" pitchFamily="34" charset="0"/>
              </a:rPr>
              <a:t>Ensure continued transparent and accessible financial reporting while improving BOT understanding of the organization's finances</a:t>
            </a:r>
          </a:p>
        </p:txBody>
      </p:sp>
      <p:sp>
        <p:nvSpPr>
          <p:cNvPr id="55" name="Rectangle 54">
            <a:extLst>
              <a:ext uri="{FF2B5EF4-FFF2-40B4-BE49-F238E27FC236}">
                <a16:creationId xmlns:a16="http://schemas.microsoft.com/office/drawing/2014/main" id="{FE694973-E46B-0146-4E59-A7BAE307E7B8}"/>
              </a:ext>
            </a:extLst>
          </p:cNvPr>
          <p:cNvSpPr/>
          <p:nvPr/>
        </p:nvSpPr>
        <p:spPr>
          <a:xfrm>
            <a:off x="585356" y="4356246"/>
            <a:ext cx="2959228" cy="374666"/>
          </a:xfrm>
          <a:prstGeom prst="rect">
            <a:avLst/>
          </a:prstGeom>
          <a:noFill/>
          <a:effectLst/>
        </p:spPr>
        <p:txBody>
          <a:bodyPr wrap="square" lIns="0" tIns="0" rIns="0" bIns="0" anchor="t" anchorCtr="0">
            <a:noAutofit/>
          </a:bodyPr>
          <a:lstStyle/>
          <a:p>
            <a:r>
              <a:rPr lang="en-US" sz="2000" b="1" dirty="0">
                <a:solidFill>
                  <a:srgbClr val="00144F"/>
                </a:solidFill>
                <a:latin typeface="Segoe UI" panose="020B0502040204020203" pitchFamily="34" charset="0"/>
                <a:cs typeface="Segoe UI" panose="020B0502040204020203" pitchFamily="34" charset="0"/>
              </a:rPr>
              <a:t>Transparency &amp; Accountability</a:t>
            </a:r>
          </a:p>
        </p:txBody>
      </p:sp>
      <p:sp>
        <p:nvSpPr>
          <p:cNvPr id="56" name="Rectangle 55">
            <a:extLst>
              <a:ext uri="{FF2B5EF4-FFF2-40B4-BE49-F238E27FC236}">
                <a16:creationId xmlns:a16="http://schemas.microsoft.com/office/drawing/2014/main" id="{0C07B96F-1449-45CC-4ED9-731E8D7D7ADD}"/>
              </a:ext>
            </a:extLst>
          </p:cNvPr>
          <p:cNvSpPr/>
          <p:nvPr/>
        </p:nvSpPr>
        <p:spPr>
          <a:xfrm>
            <a:off x="8573656" y="2821165"/>
            <a:ext cx="3042004" cy="984885"/>
          </a:xfrm>
          <a:prstGeom prst="rect">
            <a:avLst/>
          </a:prstGeom>
        </p:spPr>
        <p:txBody>
          <a:bodyPr wrap="square" lIns="0" tIns="0" rIns="0" bIns="0">
            <a:spAutoFit/>
          </a:bodyPr>
          <a:lstStyle/>
          <a:p>
            <a:pPr algn="r"/>
            <a:r>
              <a:rPr lang="en-US" sz="1600" dirty="0">
                <a:solidFill>
                  <a:srgbClr val="00144F"/>
                </a:solidFill>
                <a:latin typeface="Segoe UI" panose="020B0502040204020203" pitchFamily="34" charset="0"/>
                <a:cs typeface="Segoe UI" panose="020B0502040204020203" pitchFamily="34" charset="0"/>
              </a:rPr>
              <a:t>Upgrade / enhance current facility and develop and action strategic plan for moving into a new facility</a:t>
            </a:r>
          </a:p>
        </p:txBody>
      </p:sp>
      <p:sp>
        <p:nvSpPr>
          <p:cNvPr id="57" name="Rectangle 56">
            <a:extLst>
              <a:ext uri="{FF2B5EF4-FFF2-40B4-BE49-F238E27FC236}">
                <a16:creationId xmlns:a16="http://schemas.microsoft.com/office/drawing/2014/main" id="{6FD8A632-6193-368F-966B-69115579C4B7}"/>
              </a:ext>
            </a:extLst>
          </p:cNvPr>
          <p:cNvSpPr/>
          <p:nvPr/>
        </p:nvSpPr>
        <p:spPr>
          <a:xfrm>
            <a:off x="8573656" y="2447347"/>
            <a:ext cx="3042004" cy="344932"/>
          </a:xfrm>
          <a:prstGeom prst="rect">
            <a:avLst/>
          </a:prstGeom>
          <a:noFill/>
          <a:effectLst/>
        </p:spPr>
        <p:txBody>
          <a:bodyPr wrap="square" lIns="0" tIns="0" rIns="0" bIns="0" anchor="t" anchorCtr="0">
            <a:noAutofit/>
          </a:bodyPr>
          <a:lstStyle/>
          <a:p>
            <a:pPr algn="r"/>
            <a:r>
              <a:rPr lang="en-US" sz="2000" b="1" dirty="0">
                <a:solidFill>
                  <a:srgbClr val="00144F"/>
                </a:solidFill>
                <a:latin typeface="Segoe UI" panose="020B0502040204020203" pitchFamily="34" charset="0"/>
                <a:cs typeface="Segoe UI" panose="020B0502040204020203" pitchFamily="34" charset="0"/>
              </a:rPr>
              <a:t>Facilities Enhancement</a:t>
            </a:r>
          </a:p>
        </p:txBody>
      </p:sp>
      <p:sp>
        <p:nvSpPr>
          <p:cNvPr id="58" name="Rectangle 57">
            <a:extLst>
              <a:ext uri="{FF2B5EF4-FFF2-40B4-BE49-F238E27FC236}">
                <a16:creationId xmlns:a16="http://schemas.microsoft.com/office/drawing/2014/main" id="{B2317BA7-04BA-F2E5-8C30-F0F87F2ADEE4}"/>
              </a:ext>
            </a:extLst>
          </p:cNvPr>
          <p:cNvSpPr/>
          <p:nvPr/>
        </p:nvSpPr>
        <p:spPr>
          <a:xfrm>
            <a:off x="8106310" y="4985826"/>
            <a:ext cx="3509350" cy="984885"/>
          </a:xfrm>
          <a:prstGeom prst="rect">
            <a:avLst/>
          </a:prstGeom>
        </p:spPr>
        <p:txBody>
          <a:bodyPr wrap="square" lIns="0" tIns="0" rIns="0" bIns="0">
            <a:spAutoFit/>
          </a:bodyPr>
          <a:lstStyle/>
          <a:p>
            <a:pPr algn="r"/>
            <a:r>
              <a:rPr lang="en-US" sz="1600" dirty="0">
                <a:solidFill>
                  <a:srgbClr val="00144F"/>
                </a:solidFill>
                <a:latin typeface="Segoe UI" panose="020B0502040204020203" pitchFamily="34" charset="0"/>
                <a:cs typeface="Segoe UI" panose="020B0502040204020203" pitchFamily="34" charset="0"/>
              </a:rPr>
              <a:t>Encourage creative fundraising activities (inc. grants and corporate donors) to build financial strength and foster school pride </a:t>
            </a:r>
          </a:p>
        </p:txBody>
      </p:sp>
      <p:sp>
        <p:nvSpPr>
          <p:cNvPr id="59" name="Rectangle 58">
            <a:extLst>
              <a:ext uri="{FF2B5EF4-FFF2-40B4-BE49-F238E27FC236}">
                <a16:creationId xmlns:a16="http://schemas.microsoft.com/office/drawing/2014/main" id="{39C167DD-D769-598F-F723-D4BA0BE04B6E}"/>
              </a:ext>
            </a:extLst>
          </p:cNvPr>
          <p:cNvSpPr/>
          <p:nvPr/>
        </p:nvSpPr>
        <p:spPr>
          <a:xfrm>
            <a:off x="8527551" y="4315150"/>
            <a:ext cx="3088109" cy="374666"/>
          </a:xfrm>
          <a:prstGeom prst="rect">
            <a:avLst/>
          </a:prstGeom>
          <a:noFill/>
          <a:effectLst/>
        </p:spPr>
        <p:txBody>
          <a:bodyPr wrap="square" lIns="0" tIns="0" rIns="0" bIns="0" anchor="t" anchorCtr="0">
            <a:noAutofit/>
          </a:bodyPr>
          <a:lstStyle/>
          <a:p>
            <a:pPr algn="r"/>
            <a:r>
              <a:rPr lang="en-US" sz="2000" b="1" dirty="0">
                <a:solidFill>
                  <a:srgbClr val="00144F"/>
                </a:solidFill>
                <a:latin typeface="Segoe UI" panose="020B0502040204020203" pitchFamily="34" charset="0"/>
                <a:cs typeface="Segoe UI" panose="020B0502040204020203" pitchFamily="34" charset="0"/>
              </a:rPr>
              <a:t>Fundraising Innovation &amp; Engagement</a:t>
            </a:r>
          </a:p>
        </p:txBody>
      </p:sp>
      <p:cxnSp>
        <p:nvCxnSpPr>
          <p:cNvPr id="60" name="Straight Connector 59">
            <a:extLst>
              <a:ext uri="{FF2B5EF4-FFF2-40B4-BE49-F238E27FC236}">
                <a16:creationId xmlns:a16="http://schemas.microsoft.com/office/drawing/2014/main" id="{4211CD89-C0D0-01BF-D3C3-A018E328D973}"/>
              </a:ext>
            </a:extLst>
          </p:cNvPr>
          <p:cNvCxnSpPr>
            <a:cxnSpLocks/>
          </p:cNvCxnSpPr>
          <p:nvPr/>
        </p:nvCxnSpPr>
        <p:spPr>
          <a:xfrm>
            <a:off x="571500" y="4187255"/>
            <a:ext cx="2984500" cy="0"/>
          </a:xfrm>
          <a:prstGeom prst="line">
            <a:avLst/>
          </a:prstGeom>
          <a:ln w="952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6E01004-5FE1-C00C-4678-88E22E7C33DC}"/>
              </a:ext>
            </a:extLst>
          </p:cNvPr>
          <p:cNvCxnSpPr>
            <a:cxnSpLocks/>
          </p:cNvCxnSpPr>
          <p:nvPr/>
        </p:nvCxnSpPr>
        <p:spPr>
          <a:xfrm>
            <a:off x="8631160" y="4187255"/>
            <a:ext cx="2984500" cy="0"/>
          </a:xfrm>
          <a:prstGeom prst="line">
            <a:avLst/>
          </a:prstGeom>
          <a:ln w="952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2" name="Graphic 61" descr="Inbox Check outline">
            <a:extLst>
              <a:ext uri="{FF2B5EF4-FFF2-40B4-BE49-F238E27FC236}">
                <a16:creationId xmlns:a16="http://schemas.microsoft.com/office/drawing/2014/main" id="{4058FC18-E042-5632-482B-8014ACBE494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94373" y="4723731"/>
            <a:ext cx="509613" cy="509613"/>
          </a:xfrm>
          <a:prstGeom prst="rect">
            <a:avLst/>
          </a:prstGeom>
        </p:spPr>
      </p:pic>
      <p:pic>
        <p:nvPicPr>
          <p:cNvPr id="63" name="Graphic 62" descr="Folder Search outline">
            <a:extLst>
              <a:ext uri="{FF2B5EF4-FFF2-40B4-BE49-F238E27FC236}">
                <a16:creationId xmlns:a16="http://schemas.microsoft.com/office/drawing/2014/main" id="{148921DC-6D99-0EF5-8C81-B43BD31CB62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95102" y="3154931"/>
            <a:ext cx="547262" cy="547262"/>
          </a:xfrm>
          <a:prstGeom prst="rect">
            <a:avLst/>
          </a:prstGeom>
        </p:spPr>
      </p:pic>
      <p:pic>
        <p:nvPicPr>
          <p:cNvPr id="64" name="Graphic 63" descr="Bullseye outline">
            <a:extLst>
              <a:ext uri="{FF2B5EF4-FFF2-40B4-BE49-F238E27FC236}">
                <a16:creationId xmlns:a16="http://schemas.microsoft.com/office/drawing/2014/main" id="{D4BF8EE9-8477-4639-1699-16ED4536F0D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776278" y="4729524"/>
            <a:ext cx="584910" cy="584910"/>
          </a:xfrm>
          <a:prstGeom prst="rect">
            <a:avLst/>
          </a:prstGeom>
        </p:spPr>
      </p:pic>
      <p:grpSp>
        <p:nvGrpSpPr>
          <p:cNvPr id="65" name="Group 64">
            <a:extLst>
              <a:ext uri="{FF2B5EF4-FFF2-40B4-BE49-F238E27FC236}">
                <a16:creationId xmlns:a16="http://schemas.microsoft.com/office/drawing/2014/main" id="{2EDA9753-AE43-E9B2-59EE-19105EE0B081}"/>
              </a:ext>
            </a:extLst>
          </p:cNvPr>
          <p:cNvGrpSpPr/>
          <p:nvPr/>
        </p:nvGrpSpPr>
        <p:grpSpPr>
          <a:xfrm>
            <a:off x="5084578" y="3185774"/>
            <a:ext cx="453368" cy="453368"/>
            <a:chOff x="8447088" y="1465263"/>
            <a:chExt cx="331788" cy="331788"/>
          </a:xfrm>
        </p:grpSpPr>
        <p:sp>
          <p:nvSpPr>
            <p:cNvPr id="66" name="Oval 287">
              <a:extLst>
                <a:ext uri="{FF2B5EF4-FFF2-40B4-BE49-F238E27FC236}">
                  <a16:creationId xmlns:a16="http://schemas.microsoft.com/office/drawing/2014/main" id="{DA6979FD-0286-9967-48C5-3E394258014E}"/>
                </a:ext>
              </a:extLst>
            </p:cNvPr>
            <p:cNvSpPr>
              <a:spLocks noChangeArrowheads="1"/>
            </p:cNvSpPr>
            <p:nvPr/>
          </p:nvSpPr>
          <p:spPr bwMode="auto">
            <a:xfrm>
              <a:off x="8477250" y="1495426"/>
              <a:ext cx="271463" cy="271463"/>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7" name="Line 288">
              <a:extLst>
                <a:ext uri="{FF2B5EF4-FFF2-40B4-BE49-F238E27FC236}">
                  <a16:creationId xmlns:a16="http://schemas.microsoft.com/office/drawing/2014/main" id="{FBAAA406-B4EE-A48C-66BD-69E81AF22352}"/>
                </a:ext>
              </a:extLst>
            </p:cNvPr>
            <p:cNvSpPr>
              <a:spLocks noChangeShapeType="1"/>
            </p:cNvSpPr>
            <p:nvPr/>
          </p:nvSpPr>
          <p:spPr bwMode="auto">
            <a:xfrm>
              <a:off x="8612188" y="1465263"/>
              <a:ext cx="0" cy="71438"/>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8" name="Line 289">
              <a:extLst>
                <a:ext uri="{FF2B5EF4-FFF2-40B4-BE49-F238E27FC236}">
                  <a16:creationId xmlns:a16="http://schemas.microsoft.com/office/drawing/2014/main" id="{9985B747-B3F2-4C4B-28D7-15C3025BA02B}"/>
                </a:ext>
              </a:extLst>
            </p:cNvPr>
            <p:cNvSpPr>
              <a:spLocks noChangeShapeType="1"/>
            </p:cNvSpPr>
            <p:nvPr/>
          </p:nvSpPr>
          <p:spPr bwMode="auto">
            <a:xfrm>
              <a:off x="8447088" y="1631951"/>
              <a:ext cx="71438"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9" name="Line 290">
              <a:extLst>
                <a:ext uri="{FF2B5EF4-FFF2-40B4-BE49-F238E27FC236}">
                  <a16:creationId xmlns:a16="http://schemas.microsoft.com/office/drawing/2014/main" id="{09F30B24-1622-283F-5197-117A327457BB}"/>
                </a:ext>
              </a:extLst>
            </p:cNvPr>
            <p:cNvSpPr>
              <a:spLocks noChangeShapeType="1"/>
            </p:cNvSpPr>
            <p:nvPr/>
          </p:nvSpPr>
          <p:spPr bwMode="auto">
            <a:xfrm flipV="1">
              <a:off x="8612188" y="1725613"/>
              <a:ext cx="0" cy="71438"/>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0" name="Line 291">
              <a:extLst>
                <a:ext uri="{FF2B5EF4-FFF2-40B4-BE49-F238E27FC236}">
                  <a16:creationId xmlns:a16="http://schemas.microsoft.com/office/drawing/2014/main" id="{83DD8E89-7C02-99BF-5C0E-1F240B1B59EC}"/>
                </a:ext>
              </a:extLst>
            </p:cNvPr>
            <p:cNvSpPr>
              <a:spLocks noChangeShapeType="1"/>
            </p:cNvSpPr>
            <p:nvPr/>
          </p:nvSpPr>
          <p:spPr bwMode="auto">
            <a:xfrm flipH="1">
              <a:off x="8707438" y="1631951"/>
              <a:ext cx="71438"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1" name="Oval 292">
              <a:extLst>
                <a:ext uri="{FF2B5EF4-FFF2-40B4-BE49-F238E27FC236}">
                  <a16:creationId xmlns:a16="http://schemas.microsoft.com/office/drawing/2014/main" id="{F7C3FAFE-13AE-C2EF-B9AF-CFBF77D77B13}"/>
                </a:ext>
              </a:extLst>
            </p:cNvPr>
            <p:cNvSpPr>
              <a:spLocks noChangeArrowheads="1"/>
            </p:cNvSpPr>
            <p:nvPr/>
          </p:nvSpPr>
          <p:spPr bwMode="auto">
            <a:xfrm>
              <a:off x="8583613" y="1571626"/>
              <a:ext cx="58738" cy="60325"/>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2" name="Freeform 293">
              <a:extLst>
                <a:ext uri="{FF2B5EF4-FFF2-40B4-BE49-F238E27FC236}">
                  <a16:creationId xmlns:a16="http://schemas.microsoft.com/office/drawing/2014/main" id="{B46A6D04-48AC-DDE0-61B6-8AAECA26FA7A}"/>
                </a:ext>
              </a:extLst>
            </p:cNvPr>
            <p:cNvSpPr>
              <a:spLocks/>
            </p:cNvSpPr>
            <p:nvPr/>
          </p:nvSpPr>
          <p:spPr bwMode="auto">
            <a:xfrm>
              <a:off x="8553450" y="1631951"/>
              <a:ext cx="119063" cy="58738"/>
            </a:xfrm>
            <a:custGeom>
              <a:avLst/>
              <a:gdLst>
                <a:gd name="T0" fmla="*/ 32 w 32"/>
                <a:gd name="T1" fmla="*/ 16 h 16"/>
                <a:gd name="T2" fmla="*/ 0 w 32"/>
                <a:gd name="T3" fmla="*/ 16 h 16"/>
                <a:gd name="T4" fmla="*/ 16 w 32"/>
                <a:gd name="T5" fmla="*/ 0 h 16"/>
                <a:gd name="T6" fmla="*/ 32 w 32"/>
                <a:gd name="T7" fmla="*/ 16 h 16"/>
              </a:gdLst>
              <a:ahLst/>
              <a:cxnLst>
                <a:cxn ang="0">
                  <a:pos x="T0" y="T1"/>
                </a:cxn>
                <a:cxn ang="0">
                  <a:pos x="T2" y="T3"/>
                </a:cxn>
                <a:cxn ang="0">
                  <a:pos x="T4" y="T5"/>
                </a:cxn>
                <a:cxn ang="0">
                  <a:pos x="T6" y="T7"/>
                </a:cxn>
              </a:cxnLst>
              <a:rect l="0" t="0" r="r" b="b"/>
              <a:pathLst>
                <a:path w="32" h="16">
                  <a:moveTo>
                    <a:pt x="32" y="16"/>
                  </a:moveTo>
                  <a:cubicBezTo>
                    <a:pt x="0" y="16"/>
                    <a:pt x="0" y="16"/>
                    <a:pt x="0" y="16"/>
                  </a:cubicBezTo>
                  <a:cubicBezTo>
                    <a:pt x="0" y="7"/>
                    <a:pt x="7" y="0"/>
                    <a:pt x="16" y="0"/>
                  </a:cubicBezTo>
                  <a:cubicBezTo>
                    <a:pt x="25" y="0"/>
                    <a:pt x="32" y="7"/>
                    <a:pt x="32" y="16"/>
                  </a:cubicBez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2" name="Rectangle 1">
            <a:extLst>
              <a:ext uri="{FF2B5EF4-FFF2-40B4-BE49-F238E27FC236}">
                <a16:creationId xmlns:a16="http://schemas.microsoft.com/office/drawing/2014/main" id="{E0ABFA68-E1D4-F0BE-C913-2DEA59724076}"/>
              </a:ext>
            </a:extLst>
          </p:cNvPr>
          <p:cNvSpPr/>
          <p:nvPr/>
        </p:nvSpPr>
        <p:spPr>
          <a:xfrm>
            <a:off x="585356" y="743855"/>
            <a:ext cx="11040578" cy="738664"/>
          </a:xfrm>
          <a:prstGeom prst="rect">
            <a:avLst/>
          </a:prstGeom>
        </p:spPr>
        <p:txBody>
          <a:bodyPr wrap="square" lIns="0" tIns="0" rIns="0" bIns="0">
            <a:spAutoFit/>
          </a:bodyPr>
          <a:lstStyle/>
          <a:p>
            <a:r>
              <a:rPr lang="en-US" sz="1600" dirty="0">
                <a:solidFill>
                  <a:srgbClr val="00144F"/>
                </a:solidFill>
                <a:latin typeface="Segoe UI" panose="020B0502040204020203" pitchFamily="34" charset="0"/>
                <a:cs typeface="Segoe UI" panose="020B0502040204020203" pitchFamily="34" charset="0"/>
              </a:rPr>
              <a:t>Our finance strategic priorities are singularly dedicated to enhancing education for our scholars, ensuring a dynamic and enriching learning experience.  Simultaneously, we are committed to supporting and developing our exceptional teaching faculty recognizing their crucial role in shaping the educational landscape at our institution.</a:t>
            </a:r>
          </a:p>
        </p:txBody>
      </p:sp>
    </p:spTree>
    <p:extLst>
      <p:ext uri="{BB962C8B-B14F-4D97-AF65-F5344CB8AC3E}">
        <p14:creationId xmlns:p14="http://schemas.microsoft.com/office/powerpoint/2010/main" val="254806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67F4F-9578-035E-47CB-E40079C383CC}"/>
              </a:ext>
            </a:extLst>
          </p:cNvPr>
          <p:cNvSpPr/>
          <p:nvPr/>
        </p:nvSpPr>
        <p:spPr>
          <a:xfrm>
            <a:off x="-1" y="-339"/>
            <a:ext cx="12192001" cy="1962704"/>
          </a:xfrm>
          <a:prstGeom prst="rect">
            <a:avLst/>
          </a:prstGeom>
          <a:solidFill>
            <a:srgbClr val="001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itle 1023">
            <a:extLst>
              <a:ext uri="{FF2B5EF4-FFF2-40B4-BE49-F238E27FC236}">
                <a16:creationId xmlns:a16="http://schemas.microsoft.com/office/drawing/2014/main" id="{F0AA2056-63C8-01FF-B993-A6CF44A5ED25}"/>
              </a:ext>
            </a:extLst>
          </p:cNvPr>
          <p:cNvSpPr>
            <a:spLocks noGrp="1"/>
          </p:cNvSpPr>
          <p:nvPr>
            <p:ph type="title"/>
          </p:nvPr>
        </p:nvSpPr>
        <p:spPr>
          <a:xfrm>
            <a:off x="115476" y="-113013"/>
            <a:ext cx="10878730" cy="1134819"/>
          </a:xfrm>
        </p:spPr>
        <p:txBody>
          <a:bodyPr>
            <a:normAutofit/>
          </a:bodyPr>
          <a:lstStyle/>
          <a:p>
            <a:r>
              <a:rPr lang="en-US" sz="3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Strategic Priorities Action Plans</a:t>
            </a:r>
            <a:endParaRPr lang="en-US" sz="3200" dirty="0"/>
          </a:p>
        </p:txBody>
      </p:sp>
      <p:sp>
        <p:nvSpPr>
          <p:cNvPr id="38" name="Rectangle 37">
            <a:extLst>
              <a:ext uri="{FF2B5EF4-FFF2-40B4-BE49-F238E27FC236}">
                <a16:creationId xmlns:a16="http://schemas.microsoft.com/office/drawing/2014/main" id="{EB7FA3E4-16FE-20F5-E160-B398BD750151}"/>
              </a:ext>
            </a:extLst>
          </p:cNvPr>
          <p:cNvSpPr/>
          <p:nvPr/>
        </p:nvSpPr>
        <p:spPr>
          <a:xfrm>
            <a:off x="327808" y="768478"/>
            <a:ext cx="11623996" cy="987777"/>
          </a:xfrm>
          <a:prstGeom prst="rect">
            <a:avLst/>
          </a:prstGeom>
          <a:solidFill>
            <a:schemeClr val="bg1"/>
          </a:solidFill>
          <a:ln>
            <a:noFill/>
          </a:ln>
          <a:effectLst>
            <a:outerShdw blurRad="254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E5E055CE-99A9-A86C-7914-347349CD64B2}"/>
              </a:ext>
            </a:extLst>
          </p:cNvPr>
          <p:cNvSpPr/>
          <p:nvPr/>
        </p:nvSpPr>
        <p:spPr>
          <a:xfrm>
            <a:off x="82056" y="922482"/>
            <a:ext cx="685800" cy="685800"/>
          </a:xfrm>
          <a:prstGeom prst="rect">
            <a:avLst/>
          </a:prstGeom>
          <a:solidFill>
            <a:srgbClr val="F5AE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48FA7645-28DF-9B52-C795-AAAA9D59A50E}"/>
              </a:ext>
            </a:extLst>
          </p:cNvPr>
          <p:cNvSpPr txBox="1"/>
          <p:nvPr/>
        </p:nvSpPr>
        <p:spPr>
          <a:xfrm>
            <a:off x="689471" y="843943"/>
            <a:ext cx="1683857" cy="987777"/>
          </a:xfrm>
          <a:prstGeom prst="rect">
            <a:avLst/>
          </a:prstGeom>
          <a:noFill/>
        </p:spPr>
        <p:txBody>
          <a:bodyPr wrap="square" lIns="0" rIns="0" rtlCol="0">
            <a:noAutofit/>
          </a:bodyPr>
          <a:lstStyle/>
          <a:p>
            <a:pPr algn="ctr"/>
            <a:r>
              <a:rPr lang="en-US" sz="1600" b="1" dirty="0">
                <a:solidFill>
                  <a:srgbClr val="192B60"/>
                </a:solidFill>
                <a:latin typeface="Segoe UI" panose="020B0502040204020203" pitchFamily="34" charset="0"/>
                <a:cs typeface="Segoe UI" panose="020B0502040204020203" pitchFamily="34" charset="0"/>
              </a:rPr>
              <a:t>Financial Resilience &amp; Stability</a:t>
            </a:r>
          </a:p>
        </p:txBody>
      </p:sp>
      <p:sp>
        <p:nvSpPr>
          <p:cNvPr id="45" name="TextBox 44">
            <a:extLst>
              <a:ext uri="{FF2B5EF4-FFF2-40B4-BE49-F238E27FC236}">
                <a16:creationId xmlns:a16="http://schemas.microsoft.com/office/drawing/2014/main" id="{F5AB2E64-842F-BE8C-98ED-DACAC08AF06B}"/>
              </a:ext>
            </a:extLst>
          </p:cNvPr>
          <p:cNvSpPr txBox="1"/>
          <p:nvPr/>
        </p:nvSpPr>
        <p:spPr>
          <a:xfrm>
            <a:off x="2522859" y="925582"/>
            <a:ext cx="9160819" cy="760288"/>
          </a:xfrm>
          <a:prstGeom prst="rect">
            <a:avLst/>
          </a:prstGeom>
          <a:noFill/>
        </p:spPr>
        <p:txBody>
          <a:bodyPr wrap="square" lIns="0" rIns="0" rtlCol="0">
            <a:noAutofit/>
          </a:bodyPr>
          <a:lstStyle/>
          <a:p>
            <a:r>
              <a:rPr lang="en-US" sz="1600" dirty="0">
                <a:solidFill>
                  <a:srgbClr val="00144F"/>
                </a:solidFill>
                <a:latin typeface="Segoe UI" panose="020B0502040204020203" pitchFamily="34" charset="0"/>
                <a:cs typeface="Segoe UI" panose="020B0502040204020203" pitchFamily="34" charset="0"/>
              </a:rPr>
              <a:t>Ensure the school's long-term financial health by wisely managing budgets, minimizing risks, and optimizing resources</a:t>
            </a:r>
          </a:p>
        </p:txBody>
      </p:sp>
      <p:grpSp>
        <p:nvGrpSpPr>
          <p:cNvPr id="145" name="Group 144">
            <a:extLst>
              <a:ext uri="{FF2B5EF4-FFF2-40B4-BE49-F238E27FC236}">
                <a16:creationId xmlns:a16="http://schemas.microsoft.com/office/drawing/2014/main" id="{0AE9F5B6-5771-3916-6AA4-DDF82B1057FA}"/>
              </a:ext>
            </a:extLst>
          </p:cNvPr>
          <p:cNvGrpSpPr/>
          <p:nvPr/>
        </p:nvGrpSpPr>
        <p:grpSpPr>
          <a:xfrm>
            <a:off x="178917" y="1077126"/>
            <a:ext cx="479812" cy="363538"/>
            <a:chOff x="3390900" y="2884488"/>
            <a:chExt cx="361950" cy="363538"/>
          </a:xfrm>
          <a:solidFill>
            <a:srgbClr val="00144F"/>
          </a:solidFill>
        </p:grpSpPr>
        <p:sp>
          <p:nvSpPr>
            <p:cNvPr id="146" name="Freeform 1700">
              <a:extLst>
                <a:ext uri="{FF2B5EF4-FFF2-40B4-BE49-F238E27FC236}">
                  <a16:creationId xmlns:a16="http://schemas.microsoft.com/office/drawing/2014/main" id="{FFE90645-512C-F05B-89BA-F50001D49602}"/>
                </a:ext>
              </a:extLst>
            </p:cNvPr>
            <p:cNvSpPr>
              <a:spLocks noEditPoints="1"/>
            </p:cNvSpPr>
            <p:nvPr/>
          </p:nvSpPr>
          <p:spPr bwMode="auto">
            <a:xfrm>
              <a:off x="3390900" y="2884488"/>
              <a:ext cx="361950" cy="363538"/>
            </a:xfrm>
            <a:custGeom>
              <a:avLst/>
              <a:gdLst>
                <a:gd name="T0" fmla="*/ 49 w 96"/>
                <a:gd name="T1" fmla="*/ 97 h 97"/>
                <a:gd name="T2" fmla="*/ 47 w 96"/>
                <a:gd name="T3" fmla="*/ 95 h 97"/>
                <a:gd name="T4" fmla="*/ 49 w 96"/>
                <a:gd name="T5" fmla="*/ 93 h 97"/>
                <a:gd name="T6" fmla="*/ 75 w 96"/>
                <a:gd name="T7" fmla="*/ 83 h 97"/>
                <a:gd name="T8" fmla="*/ 78 w 96"/>
                <a:gd name="T9" fmla="*/ 84 h 97"/>
                <a:gd name="T10" fmla="*/ 78 w 96"/>
                <a:gd name="T11" fmla="*/ 87 h 97"/>
                <a:gd name="T12" fmla="*/ 49 w 96"/>
                <a:gd name="T13" fmla="*/ 97 h 97"/>
                <a:gd name="T14" fmla="*/ 49 w 96"/>
                <a:gd name="T15" fmla="*/ 97 h 97"/>
                <a:gd name="T16" fmla="*/ 38 w 96"/>
                <a:gd name="T17" fmla="*/ 96 h 97"/>
                <a:gd name="T18" fmla="*/ 37 w 96"/>
                <a:gd name="T19" fmla="*/ 96 h 97"/>
                <a:gd name="T20" fmla="*/ 11 w 96"/>
                <a:gd name="T21" fmla="*/ 80 h 97"/>
                <a:gd name="T22" fmla="*/ 11 w 96"/>
                <a:gd name="T23" fmla="*/ 77 h 97"/>
                <a:gd name="T24" fmla="*/ 14 w 96"/>
                <a:gd name="T25" fmla="*/ 77 h 97"/>
                <a:gd name="T26" fmla="*/ 38 w 96"/>
                <a:gd name="T27" fmla="*/ 92 h 97"/>
                <a:gd name="T28" fmla="*/ 40 w 96"/>
                <a:gd name="T29" fmla="*/ 94 h 97"/>
                <a:gd name="T30" fmla="*/ 38 w 96"/>
                <a:gd name="T31" fmla="*/ 96 h 97"/>
                <a:gd name="T32" fmla="*/ 85 w 96"/>
                <a:gd name="T33" fmla="*/ 79 h 97"/>
                <a:gd name="T34" fmla="*/ 83 w 96"/>
                <a:gd name="T35" fmla="*/ 79 h 97"/>
                <a:gd name="T36" fmla="*/ 83 w 96"/>
                <a:gd name="T37" fmla="*/ 76 h 97"/>
                <a:gd name="T38" fmla="*/ 92 w 96"/>
                <a:gd name="T39" fmla="*/ 49 h 97"/>
                <a:gd name="T40" fmla="*/ 94 w 96"/>
                <a:gd name="T41" fmla="*/ 47 h 97"/>
                <a:gd name="T42" fmla="*/ 96 w 96"/>
                <a:gd name="T43" fmla="*/ 49 h 97"/>
                <a:gd name="T44" fmla="*/ 96 w 96"/>
                <a:gd name="T45" fmla="*/ 49 h 97"/>
                <a:gd name="T46" fmla="*/ 86 w 96"/>
                <a:gd name="T47" fmla="*/ 78 h 97"/>
                <a:gd name="T48" fmla="*/ 85 w 96"/>
                <a:gd name="T49" fmla="*/ 79 h 97"/>
                <a:gd name="T50" fmla="*/ 7 w 96"/>
                <a:gd name="T51" fmla="*/ 71 h 97"/>
                <a:gd name="T52" fmla="*/ 5 w 96"/>
                <a:gd name="T53" fmla="*/ 70 h 97"/>
                <a:gd name="T54" fmla="*/ 0 w 96"/>
                <a:gd name="T55" fmla="*/ 49 h 97"/>
                <a:gd name="T56" fmla="*/ 1 w 96"/>
                <a:gd name="T57" fmla="*/ 39 h 97"/>
                <a:gd name="T58" fmla="*/ 3 w 96"/>
                <a:gd name="T59" fmla="*/ 38 h 97"/>
                <a:gd name="T60" fmla="*/ 5 w 96"/>
                <a:gd name="T61" fmla="*/ 40 h 97"/>
                <a:gd name="T62" fmla="*/ 4 w 96"/>
                <a:gd name="T63" fmla="*/ 49 h 97"/>
                <a:gd name="T64" fmla="*/ 8 w 96"/>
                <a:gd name="T65" fmla="*/ 68 h 97"/>
                <a:gd name="T66" fmla="*/ 7 w 96"/>
                <a:gd name="T67" fmla="*/ 71 h 97"/>
                <a:gd name="T68" fmla="*/ 7 w 96"/>
                <a:gd name="T69" fmla="*/ 71 h 97"/>
                <a:gd name="T70" fmla="*/ 93 w 96"/>
                <a:gd name="T71" fmla="*/ 40 h 97"/>
                <a:gd name="T72" fmla="*/ 91 w 96"/>
                <a:gd name="T73" fmla="*/ 38 h 97"/>
                <a:gd name="T74" fmla="*/ 75 w 96"/>
                <a:gd name="T75" fmla="*/ 14 h 97"/>
                <a:gd name="T76" fmla="*/ 75 w 96"/>
                <a:gd name="T77" fmla="*/ 12 h 97"/>
                <a:gd name="T78" fmla="*/ 78 w 96"/>
                <a:gd name="T79" fmla="*/ 11 h 97"/>
                <a:gd name="T80" fmla="*/ 95 w 96"/>
                <a:gd name="T81" fmla="*/ 37 h 97"/>
                <a:gd name="T82" fmla="*/ 93 w 96"/>
                <a:gd name="T83" fmla="*/ 40 h 97"/>
                <a:gd name="T84" fmla="*/ 93 w 96"/>
                <a:gd name="T85" fmla="*/ 40 h 97"/>
                <a:gd name="T86" fmla="*/ 6 w 96"/>
                <a:gd name="T87" fmla="*/ 31 h 97"/>
                <a:gd name="T88" fmla="*/ 6 w 96"/>
                <a:gd name="T89" fmla="*/ 31 h 97"/>
                <a:gd name="T90" fmla="*/ 5 w 96"/>
                <a:gd name="T91" fmla="*/ 28 h 97"/>
                <a:gd name="T92" fmla="*/ 26 w 96"/>
                <a:gd name="T93" fmla="*/ 6 h 97"/>
                <a:gd name="T94" fmla="*/ 29 w 96"/>
                <a:gd name="T95" fmla="*/ 7 h 97"/>
                <a:gd name="T96" fmla="*/ 28 w 96"/>
                <a:gd name="T97" fmla="*/ 10 h 97"/>
                <a:gd name="T98" fmla="*/ 8 w 96"/>
                <a:gd name="T99" fmla="*/ 30 h 97"/>
                <a:gd name="T100" fmla="*/ 6 w 96"/>
                <a:gd name="T101" fmla="*/ 31 h 97"/>
                <a:gd name="T102" fmla="*/ 67 w 96"/>
                <a:gd name="T103" fmla="*/ 9 h 97"/>
                <a:gd name="T104" fmla="*/ 66 w 96"/>
                <a:gd name="T105" fmla="*/ 9 h 97"/>
                <a:gd name="T106" fmla="*/ 38 w 96"/>
                <a:gd name="T107" fmla="*/ 6 h 97"/>
                <a:gd name="T108" fmla="*/ 36 w 96"/>
                <a:gd name="T109" fmla="*/ 5 h 97"/>
                <a:gd name="T110" fmla="*/ 37 w 96"/>
                <a:gd name="T111" fmla="*/ 2 h 97"/>
                <a:gd name="T112" fmla="*/ 68 w 96"/>
                <a:gd name="T113" fmla="*/ 5 h 97"/>
                <a:gd name="T114" fmla="*/ 69 w 96"/>
                <a:gd name="T115" fmla="*/ 8 h 97"/>
                <a:gd name="T116" fmla="*/ 67 w 96"/>
                <a:gd name="T117"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7">
                  <a:moveTo>
                    <a:pt x="49" y="97"/>
                  </a:moveTo>
                  <a:cubicBezTo>
                    <a:pt x="48" y="97"/>
                    <a:pt x="47" y="96"/>
                    <a:pt x="47" y="95"/>
                  </a:cubicBezTo>
                  <a:cubicBezTo>
                    <a:pt x="47" y="94"/>
                    <a:pt x="48" y="93"/>
                    <a:pt x="49" y="93"/>
                  </a:cubicBezTo>
                  <a:cubicBezTo>
                    <a:pt x="59" y="93"/>
                    <a:pt x="68" y="89"/>
                    <a:pt x="75" y="83"/>
                  </a:cubicBezTo>
                  <a:cubicBezTo>
                    <a:pt x="76" y="83"/>
                    <a:pt x="78" y="83"/>
                    <a:pt x="78" y="84"/>
                  </a:cubicBezTo>
                  <a:cubicBezTo>
                    <a:pt x="79" y="85"/>
                    <a:pt x="79" y="86"/>
                    <a:pt x="78" y="87"/>
                  </a:cubicBezTo>
                  <a:cubicBezTo>
                    <a:pt x="70" y="93"/>
                    <a:pt x="60" y="97"/>
                    <a:pt x="49" y="97"/>
                  </a:cubicBezTo>
                  <a:cubicBezTo>
                    <a:pt x="49" y="97"/>
                    <a:pt x="49" y="97"/>
                    <a:pt x="49" y="97"/>
                  </a:cubicBezTo>
                  <a:close/>
                  <a:moveTo>
                    <a:pt x="38" y="96"/>
                  </a:moveTo>
                  <a:cubicBezTo>
                    <a:pt x="38" y="96"/>
                    <a:pt x="38" y="96"/>
                    <a:pt x="37" y="96"/>
                  </a:cubicBezTo>
                  <a:cubicBezTo>
                    <a:pt x="27" y="94"/>
                    <a:pt x="18" y="88"/>
                    <a:pt x="11" y="80"/>
                  </a:cubicBezTo>
                  <a:cubicBezTo>
                    <a:pt x="10" y="79"/>
                    <a:pt x="11" y="78"/>
                    <a:pt x="11" y="77"/>
                  </a:cubicBezTo>
                  <a:cubicBezTo>
                    <a:pt x="12" y="76"/>
                    <a:pt x="13" y="76"/>
                    <a:pt x="14" y="77"/>
                  </a:cubicBezTo>
                  <a:cubicBezTo>
                    <a:pt x="20" y="85"/>
                    <a:pt x="29" y="90"/>
                    <a:pt x="38" y="92"/>
                  </a:cubicBezTo>
                  <a:cubicBezTo>
                    <a:pt x="39" y="92"/>
                    <a:pt x="40" y="93"/>
                    <a:pt x="40" y="94"/>
                  </a:cubicBezTo>
                  <a:cubicBezTo>
                    <a:pt x="40" y="95"/>
                    <a:pt x="39" y="96"/>
                    <a:pt x="38" y="96"/>
                  </a:cubicBezTo>
                  <a:close/>
                  <a:moveTo>
                    <a:pt x="85" y="79"/>
                  </a:moveTo>
                  <a:cubicBezTo>
                    <a:pt x="84" y="79"/>
                    <a:pt x="84" y="79"/>
                    <a:pt x="83" y="79"/>
                  </a:cubicBezTo>
                  <a:cubicBezTo>
                    <a:pt x="82" y="78"/>
                    <a:pt x="82" y="77"/>
                    <a:pt x="83" y="76"/>
                  </a:cubicBezTo>
                  <a:cubicBezTo>
                    <a:pt x="89" y="68"/>
                    <a:pt x="92" y="59"/>
                    <a:pt x="92" y="49"/>
                  </a:cubicBezTo>
                  <a:cubicBezTo>
                    <a:pt x="92" y="48"/>
                    <a:pt x="93" y="47"/>
                    <a:pt x="94" y="47"/>
                  </a:cubicBezTo>
                  <a:cubicBezTo>
                    <a:pt x="95" y="47"/>
                    <a:pt x="96" y="48"/>
                    <a:pt x="96" y="49"/>
                  </a:cubicBezTo>
                  <a:cubicBezTo>
                    <a:pt x="96" y="49"/>
                    <a:pt x="96" y="49"/>
                    <a:pt x="96" y="49"/>
                  </a:cubicBezTo>
                  <a:cubicBezTo>
                    <a:pt x="96" y="60"/>
                    <a:pt x="93" y="70"/>
                    <a:pt x="86" y="78"/>
                  </a:cubicBezTo>
                  <a:cubicBezTo>
                    <a:pt x="86" y="79"/>
                    <a:pt x="85" y="79"/>
                    <a:pt x="85" y="79"/>
                  </a:cubicBezTo>
                  <a:close/>
                  <a:moveTo>
                    <a:pt x="7" y="71"/>
                  </a:moveTo>
                  <a:cubicBezTo>
                    <a:pt x="6" y="71"/>
                    <a:pt x="5" y="71"/>
                    <a:pt x="5" y="70"/>
                  </a:cubicBezTo>
                  <a:cubicBezTo>
                    <a:pt x="2" y="63"/>
                    <a:pt x="0" y="56"/>
                    <a:pt x="0" y="49"/>
                  </a:cubicBezTo>
                  <a:cubicBezTo>
                    <a:pt x="0" y="46"/>
                    <a:pt x="0" y="43"/>
                    <a:pt x="1" y="39"/>
                  </a:cubicBezTo>
                  <a:cubicBezTo>
                    <a:pt x="1" y="38"/>
                    <a:pt x="2" y="38"/>
                    <a:pt x="3" y="38"/>
                  </a:cubicBezTo>
                  <a:cubicBezTo>
                    <a:pt x="4" y="38"/>
                    <a:pt x="5" y="39"/>
                    <a:pt x="5" y="40"/>
                  </a:cubicBezTo>
                  <a:cubicBezTo>
                    <a:pt x="4" y="43"/>
                    <a:pt x="4" y="46"/>
                    <a:pt x="4" y="49"/>
                  </a:cubicBezTo>
                  <a:cubicBezTo>
                    <a:pt x="4" y="56"/>
                    <a:pt x="5" y="62"/>
                    <a:pt x="8" y="68"/>
                  </a:cubicBezTo>
                  <a:cubicBezTo>
                    <a:pt x="9" y="69"/>
                    <a:pt x="8" y="70"/>
                    <a:pt x="7" y="71"/>
                  </a:cubicBezTo>
                  <a:cubicBezTo>
                    <a:pt x="7" y="71"/>
                    <a:pt x="7" y="71"/>
                    <a:pt x="7" y="71"/>
                  </a:cubicBezTo>
                  <a:close/>
                  <a:moveTo>
                    <a:pt x="93" y="40"/>
                  </a:moveTo>
                  <a:cubicBezTo>
                    <a:pt x="92" y="40"/>
                    <a:pt x="91" y="39"/>
                    <a:pt x="91" y="38"/>
                  </a:cubicBezTo>
                  <a:cubicBezTo>
                    <a:pt x="88" y="29"/>
                    <a:pt x="83" y="20"/>
                    <a:pt x="75" y="14"/>
                  </a:cubicBezTo>
                  <a:cubicBezTo>
                    <a:pt x="74" y="14"/>
                    <a:pt x="74" y="13"/>
                    <a:pt x="75" y="12"/>
                  </a:cubicBezTo>
                  <a:cubicBezTo>
                    <a:pt x="76" y="11"/>
                    <a:pt x="77" y="11"/>
                    <a:pt x="78" y="11"/>
                  </a:cubicBezTo>
                  <a:cubicBezTo>
                    <a:pt x="86" y="18"/>
                    <a:pt x="92" y="27"/>
                    <a:pt x="95" y="37"/>
                  </a:cubicBezTo>
                  <a:cubicBezTo>
                    <a:pt x="95" y="38"/>
                    <a:pt x="94" y="39"/>
                    <a:pt x="93" y="40"/>
                  </a:cubicBezTo>
                  <a:cubicBezTo>
                    <a:pt x="93" y="40"/>
                    <a:pt x="93" y="40"/>
                    <a:pt x="93" y="40"/>
                  </a:cubicBezTo>
                  <a:close/>
                  <a:moveTo>
                    <a:pt x="6" y="31"/>
                  </a:moveTo>
                  <a:cubicBezTo>
                    <a:pt x="6" y="31"/>
                    <a:pt x="6" y="31"/>
                    <a:pt x="6" y="31"/>
                  </a:cubicBezTo>
                  <a:cubicBezTo>
                    <a:pt x="5" y="30"/>
                    <a:pt x="4" y="29"/>
                    <a:pt x="5" y="28"/>
                  </a:cubicBezTo>
                  <a:cubicBezTo>
                    <a:pt x="9" y="19"/>
                    <a:pt x="17" y="11"/>
                    <a:pt x="26" y="6"/>
                  </a:cubicBezTo>
                  <a:cubicBezTo>
                    <a:pt x="27" y="6"/>
                    <a:pt x="28" y="6"/>
                    <a:pt x="29" y="7"/>
                  </a:cubicBezTo>
                  <a:cubicBezTo>
                    <a:pt x="29" y="8"/>
                    <a:pt x="29" y="9"/>
                    <a:pt x="28" y="10"/>
                  </a:cubicBezTo>
                  <a:cubicBezTo>
                    <a:pt x="19" y="14"/>
                    <a:pt x="12" y="21"/>
                    <a:pt x="8" y="30"/>
                  </a:cubicBezTo>
                  <a:cubicBezTo>
                    <a:pt x="8" y="31"/>
                    <a:pt x="7" y="31"/>
                    <a:pt x="6" y="31"/>
                  </a:cubicBezTo>
                  <a:close/>
                  <a:moveTo>
                    <a:pt x="67" y="9"/>
                  </a:moveTo>
                  <a:cubicBezTo>
                    <a:pt x="67" y="9"/>
                    <a:pt x="66" y="9"/>
                    <a:pt x="66" y="9"/>
                  </a:cubicBezTo>
                  <a:cubicBezTo>
                    <a:pt x="57" y="5"/>
                    <a:pt x="47" y="4"/>
                    <a:pt x="38" y="6"/>
                  </a:cubicBezTo>
                  <a:cubicBezTo>
                    <a:pt x="37" y="6"/>
                    <a:pt x="36" y="6"/>
                    <a:pt x="36" y="5"/>
                  </a:cubicBezTo>
                  <a:cubicBezTo>
                    <a:pt x="35" y="4"/>
                    <a:pt x="36" y="2"/>
                    <a:pt x="37" y="2"/>
                  </a:cubicBezTo>
                  <a:cubicBezTo>
                    <a:pt x="47" y="0"/>
                    <a:pt x="58" y="1"/>
                    <a:pt x="68" y="5"/>
                  </a:cubicBezTo>
                  <a:cubicBezTo>
                    <a:pt x="69" y="6"/>
                    <a:pt x="69" y="7"/>
                    <a:pt x="69" y="8"/>
                  </a:cubicBezTo>
                  <a:cubicBezTo>
                    <a:pt x="68" y="9"/>
                    <a:pt x="68" y="9"/>
                    <a:pt x="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7" name="Freeform 1701">
              <a:extLst>
                <a:ext uri="{FF2B5EF4-FFF2-40B4-BE49-F238E27FC236}">
                  <a16:creationId xmlns:a16="http://schemas.microsoft.com/office/drawing/2014/main" id="{DFD1CA86-4CDA-0175-C84F-6BB6C086E2B0}"/>
                </a:ext>
              </a:extLst>
            </p:cNvPr>
            <p:cNvSpPr>
              <a:spLocks noEditPoints="1"/>
            </p:cNvSpPr>
            <p:nvPr/>
          </p:nvSpPr>
          <p:spPr bwMode="auto">
            <a:xfrm>
              <a:off x="3437126" y="2994025"/>
              <a:ext cx="254000" cy="149225"/>
            </a:xfrm>
            <a:custGeom>
              <a:avLst/>
              <a:gdLst>
                <a:gd name="T0" fmla="*/ 34 w 68"/>
                <a:gd name="T1" fmla="*/ 40 h 40"/>
                <a:gd name="T2" fmla="*/ 0 w 68"/>
                <a:gd name="T3" fmla="*/ 21 h 40"/>
                <a:gd name="T4" fmla="*/ 0 w 68"/>
                <a:gd name="T5" fmla="*/ 19 h 40"/>
                <a:gd name="T6" fmla="*/ 34 w 68"/>
                <a:gd name="T7" fmla="*/ 0 h 40"/>
                <a:gd name="T8" fmla="*/ 67 w 68"/>
                <a:gd name="T9" fmla="*/ 19 h 40"/>
                <a:gd name="T10" fmla="*/ 67 w 68"/>
                <a:gd name="T11" fmla="*/ 21 h 40"/>
                <a:gd name="T12" fmla="*/ 34 w 68"/>
                <a:gd name="T13" fmla="*/ 40 h 40"/>
                <a:gd name="T14" fmla="*/ 5 w 68"/>
                <a:gd name="T15" fmla="*/ 20 h 40"/>
                <a:gd name="T16" fmla="*/ 34 w 68"/>
                <a:gd name="T17" fmla="*/ 36 h 40"/>
                <a:gd name="T18" fmla="*/ 63 w 68"/>
                <a:gd name="T19" fmla="*/ 20 h 40"/>
                <a:gd name="T20" fmla="*/ 34 w 68"/>
                <a:gd name="T21" fmla="*/ 4 h 40"/>
                <a:gd name="T22" fmla="*/ 5 w 68"/>
                <a:gd name="T2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40">
                  <a:moveTo>
                    <a:pt x="34" y="40"/>
                  </a:moveTo>
                  <a:cubicBezTo>
                    <a:pt x="15" y="40"/>
                    <a:pt x="1" y="22"/>
                    <a:pt x="0" y="21"/>
                  </a:cubicBezTo>
                  <a:cubicBezTo>
                    <a:pt x="0" y="21"/>
                    <a:pt x="0" y="19"/>
                    <a:pt x="0" y="19"/>
                  </a:cubicBezTo>
                  <a:cubicBezTo>
                    <a:pt x="1" y="18"/>
                    <a:pt x="15" y="0"/>
                    <a:pt x="34" y="0"/>
                  </a:cubicBezTo>
                  <a:cubicBezTo>
                    <a:pt x="52" y="0"/>
                    <a:pt x="67" y="18"/>
                    <a:pt x="67" y="19"/>
                  </a:cubicBezTo>
                  <a:cubicBezTo>
                    <a:pt x="68" y="19"/>
                    <a:pt x="68" y="21"/>
                    <a:pt x="67" y="21"/>
                  </a:cubicBezTo>
                  <a:cubicBezTo>
                    <a:pt x="67" y="22"/>
                    <a:pt x="52" y="40"/>
                    <a:pt x="34" y="40"/>
                  </a:cubicBezTo>
                  <a:close/>
                  <a:moveTo>
                    <a:pt x="5" y="20"/>
                  </a:moveTo>
                  <a:cubicBezTo>
                    <a:pt x="8" y="24"/>
                    <a:pt x="20" y="36"/>
                    <a:pt x="34" y="36"/>
                  </a:cubicBezTo>
                  <a:cubicBezTo>
                    <a:pt x="48" y="36"/>
                    <a:pt x="60" y="24"/>
                    <a:pt x="63" y="20"/>
                  </a:cubicBezTo>
                  <a:cubicBezTo>
                    <a:pt x="60" y="16"/>
                    <a:pt x="48" y="4"/>
                    <a:pt x="34" y="4"/>
                  </a:cubicBezTo>
                  <a:cubicBezTo>
                    <a:pt x="20" y="4"/>
                    <a:pt x="8" y="16"/>
                    <a:pt x="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148" name="Freeform 1702">
              <a:extLst>
                <a:ext uri="{FF2B5EF4-FFF2-40B4-BE49-F238E27FC236}">
                  <a16:creationId xmlns:a16="http://schemas.microsoft.com/office/drawing/2014/main" id="{1DC676B2-62E4-D020-4AE7-2635608DC70F}"/>
                </a:ext>
              </a:extLst>
            </p:cNvPr>
            <p:cNvSpPr>
              <a:spLocks noEditPoints="1"/>
            </p:cNvSpPr>
            <p:nvPr/>
          </p:nvSpPr>
          <p:spPr bwMode="auto">
            <a:xfrm>
              <a:off x="3527425" y="3022600"/>
              <a:ext cx="88900"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4 h 24"/>
                <a:gd name="T12" fmla="*/ 4 w 24"/>
                <a:gd name="T13" fmla="*/ 12 h 24"/>
                <a:gd name="T14" fmla="*/ 12 w 24"/>
                <a:gd name="T15" fmla="*/ 20 h 24"/>
                <a:gd name="T16" fmla="*/ 20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8" y="0"/>
                    <a:pt x="24" y="5"/>
                    <a:pt x="24" y="12"/>
                  </a:cubicBezTo>
                  <a:cubicBezTo>
                    <a:pt x="24" y="19"/>
                    <a:pt x="18" y="24"/>
                    <a:pt x="12" y="24"/>
                  </a:cubicBezTo>
                  <a:close/>
                  <a:moveTo>
                    <a:pt x="12" y="4"/>
                  </a:moveTo>
                  <a:cubicBezTo>
                    <a:pt x="7" y="4"/>
                    <a:pt x="4" y="8"/>
                    <a:pt x="4" y="12"/>
                  </a:cubicBezTo>
                  <a:cubicBezTo>
                    <a:pt x="4" y="16"/>
                    <a:pt x="7" y="20"/>
                    <a:pt x="12" y="20"/>
                  </a:cubicBezTo>
                  <a:cubicBezTo>
                    <a:pt x="16" y="20"/>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0" name="Rectangle 9">
            <a:extLst>
              <a:ext uri="{FF2B5EF4-FFF2-40B4-BE49-F238E27FC236}">
                <a16:creationId xmlns:a16="http://schemas.microsoft.com/office/drawing/2014/main" id="{12A68A9D-6260-1180-F89A-DCFDE53DA54C}"/>
              </a:ext>
            </a:extLst>
          </p:cNvPr>
          <p:cNvSpPr/>
          <p:nvPr/>
        </p:nvSpPr>
        <p:spPr>
          <a:xfrm>
            <a:off x="115476" y="2137025"/>
            <a:ext cx="11836328" cy="4274049"/>
          </a:xfrm>
          <a:prstGeom prst="rect">
            <a:avLst/>
          </a:prstGeom>
          <a:noFill/>
          <a:ln w="12700" cap="flat" cmpd="sng" algn="ctr">
            <a:solidFill>
              <a:srgbClr val="003865"/>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b="1" i="1" u="sng" dirty="0">
                <a:solidFill>
                  <a:schemeClr val="tx1"/>
                </a:solidFill>
              </a:rPr>
              <a:t>Objectives / Activities / Timeline / Performance Indicators:</a:t>
            </a:r>
          </a:p>
          <a:p>
            <a:pPr marL="342900" indent="-342900">
              <a:buAutoNum type="arabicPeriod"/>
            </a:pPr>
            <a:r>
              <a:rPr lang="en-US" sz="1400" b="1" u="sng" dirty="0">
                <a:solidFill>
                  <a:schemeClr val="tx1"/>
                </a:solidFill>
              </a:rPr>
              <a:t>Reinvesting CDs &amp; Overall Investment Strategy</a:t>
            </a:r>
          </a:p>
          <a:p>
            <a:r>
              <a:rPr lang="en-US" sz="1400" i="1" u="sng" dirty="0">
                <a:solidFill>
                  <a:schemeClr val="tx1"/>
                </a:solidFill>
              </a:rPr>
              <a:t>Objective:</a:t>
            </a:r>
            <a:r>
              <a:rPr lang="en-US" sz="1400" i="1" dirty="0">
                <a:solidFill>
                  <a:schemeClr val="tx1"/>
                </a:solidFill>
              </a:rPr>
              <a:t> </a:t>
            </a:r>
            <a:r>
              <a:rPr lang="en-US" sz="1400" dirty="0">
                <a:solidFill>
                  <a:schemeClr val="tx1"/>
                </a:solidFill>
              </a:rPr>
              <a:t>Maximize financial returns and liquidity be reassessing and strategically reinvesting Certificates of Deposits (CDs) and refining overall investment strategies to meet strategic goals</a:t>
            </a:r>
          </a:p>
          <a:p>
            <a:r>
              <a:rPr lang="en-US" sz="1400" i="1" u="sng" dirty="0">
                <a:solidFill>
                  <a:schemeClr val="tx1"/>
                </a:solidFill>
              </a:rPr>
              <a:t>Activities:</a:t>
            </a:r>
            <a:r>
              <a:rPr lang="en-US" sz="1400" i="1" dirty="0">
                <a:solidFill>
                  <a:schemeClr val="tx1"/>
                </a:solidFill>
              </a:rPr>
              <a:t> </a:t>
            </a:r>
            <a:r>
              <a:rPr lang="en-US" sz="1400" dirty="0">
                <a:solidFill>
                  <a:schemeClr val="tx1"/>
                </a:solidFill>
              </a:rPr>
              <a:t>a. Conduct a comprehensive review of CDs (inc. maturity dates), interest rates and potential reinvestment options. b. Engage financial advisors to explore investment opportunities that align with FCCS, Inc. risk tolerance and financial goals</a:t>
            </a:r>
          </a:p>
          <a:p>
            <a:r>
              <a:rPr lang="en-US" sz="1400" i="1" u="sng" dirty="0">
                <a:solidFill>
                  <a:schemeClr val="tx1"/>
                </a:solidFill>
              </a:rPr>
              <a:t>Timeline:</a:t>
            </a:r>
            <a:r>
              <a:rPr lang="en-US" sz="1400" dirty="0">
                <a:solidFill>
                  <a:schemeClr val="tx1"/>
                </a:solidFill>
              </a:rPr>
              <a:t> Q1-Q2 2024</a:t>
            </a:r>
            <a:endParaRPr lang="en-US" sz="1400" i="1" u="sng" dirty="0">
              <a:solidFill>
                <a:schemeClr val="tx1"/>
              </a:solidFill>
            </a:endParaRPr>
          </a:p>
          <a:p>
            <a:r>
              <a:rPr lang="en-US" sz="1400" i="1" u="sng" dirty="0">
                <a:solidFill>
                  <a:schemeClr val="tx1"/>
                </a:solidFill>
              </a:rPr>
              <a:t>Performance Indicators:</a:t>
            </a:r>
            <a:r>
              <a:rPr lang="en-US" sz="1400" dirty="0">
                <a:solidFill>
                  <a:schemeClr val="tx1"/>
                </a:solidFill>
              </a:rPr>
              <a:t> Increase of overall investment returns </a:t>
            </a:r>
            <a:endParaRPr lang="en-US" sz="1400" i="1" u="sng" dirty="0">
              <a:solidFill>
                <a:schemeClr val="tx1"/>
              </a:solidFill>
            </a:endParaRPr>
          </a:p>
          <a:p>
            <a:r>
              <a:rPr lang="en-US" sz="1400" i="1" u="sng" dirty="0">
                <a:solidFill>
                  <a:schemeClr val="tx1"/>
                </a:solidFill>
              </a:rPr>
              <a:t>Responsibility:</a:t>
            </a:r>
            <a:r>
              <a:rPr lang="en-US" sz="1400" i="1" dirty="0">
                <a:solidFill>
                  <a:schemeClr val="tx1"/>
                </a:solidFill>
              </a:rPr>
              <a:t> </a:t>
            </a:r>
            <a:r>
              <a:rPr lang="en-US" sz="1400" dirty="0">
                <a:solidFill>
                  <a:schemeClr val="tx1"/>
                </a:solidFill>
              </a:rPr>
              <a:t>Treasurer</a:t>
            </a:r>
            <a:br>
              <a:rPr lang="en-US" sz="1400" i="1" u="sng" dirty="0">
                <a:solidFill>
                  <a:schemeClr val="tx1"/>
                </a:solidFill>
              </a:rPr>
            </a:br>
            <a:endParaRPr lang="en-US" sz="1400" i="1" u="sng" dirty="0">
              <a:solidFill>
                <a:schemeClr val="tx1"/>
              </a:solidFill>
            </a:endParaRPr>
          </a:p>
          <a:p>
            <a:pPr marL="342900" indent="-342900">
              <a:buAutoNum type="arabicPeriod" startAt="2"/>
            </a:pPr>
            <a:r>
              <a:rPr lang="en-US" sz="1400" b="1" u="sng" dirty="0">
                <a:solidFill>
                  <a:schemeClr val="tx1"/>
                </a:solidFill>
              </a:rPr>
              <a:t>Enhancing Budget Process</a:t>
            </a:r>
          </a:p>
          <a:p>
            <a:r>
              <a:rPr lang="en-US" sz="1400" i="1" u="sng" dirty="0">
                <a:solidFill>
                  <a:schemeClr val="tx1"/>
                </a:solidFill>
              </a:rPr>
              <a:t>Objective:</a:t>
            </a:r>
            <a:r>
              <a:rPr lang="en-US" sz="1400" i="1" dirty="0">
                <a:solidFill>
                  <a:schemeClr val="tx1"/>
                </a:solidFill>
              </a:rPr>
              <a:t> </a:t>
            </a:r>
            <a:r>
              <a:rPr lang="en-US" sz="1400" dirty="0">
                <a:solidFill>
                  <a:schemeClr val="tx1"/>
                </a:solidFill>
              </a:rPr>
              <a:t>Strengthen financial planning and control through an enhanced budgeting process that aligns with the school’s strategic and operating objectives</a:t>
            </a:r>
          </a:p>
          <a:p>
            <a:r>
              <a:rPr lang="en-US" sz="1400" i="1" u="sng" dirty="0">
                <a:solidFill>
                  <a:schemeClr val="tx1"/>
                </a:solidFill>
              </a:rPr>
              <a:t>Activities:</a:t>
            </a:r>
            <a:r>
              <a:rPr lang="en-US" sz="1400" i="1" dirty="0">
                <a:solidFill>
                  <a:schemeClr val="tx1"/>
                </a:solidFill>
              </a:rPr>
              <a:t> </a:t>
            </a:r>
            <a:r>
              <a:rPr lang="en-US" sz="1400" dirty="0">
                <a:solidFill>
                  <a:schemeClr val="tx1"/>
                </a:solidFill>
              </a:rPr>
              <a:t>a. Review and streamline the current budgeting process, identifying areas for improvement and efficiency. b. Implement a more collaborative approach by involving key stakeholders in the process. </a:t>
            </a:r>
          </a:p>
          <a:p>
            <a:r>
              <a:rPr lang="en-US" sz="1400" i="1" u="sng" dirty="0">
                <a:solidFill>
                  <a:schemeClr val="tx1"/>
                </a:solidFill>
              </a:rPr>
              <a:t>Timeline:</a:t>
            </a:r>
            <a:r>
              <a:rPr lang="en-US" sz="1400" i="1" dirty="0">
                <a:solidFill>
                  <a:schemeClr val="tx1"/>
                </a:solidFill>
              </a:rPr>
              <a:t> </a:t>
            </a:r>
            <a:r>
              <a:rPr lang="en-US" sz="1400" dirty="0">
                <a:solidFill>
                  <a:schemeClr val="tx1"/>
                </a:solidFill>
              </a:rPr>
              <a:t>2024 budget cycle</a:t>
            </a:r>
          </a:p>
          <a:p>
            <a:r>
              <a:rPr lang="en-US" sz="1400" i="1" u="sng" dirty="0">
                <a:solidFill>
                  <a:schemeClr val="tx1"/>
                </a:solidFill>
              </a:rPr>
              <a:t>Performance Indicators:</a:t>
            </a:r>
            <a:r>
              <a:rPr lang="en-US" sz="1400" i="1" dirty="0">
                <a:solidFill>
                  <a:schemeClr val="tx1"/>
                </a:solidFill>
              </a:rPr>
              <a:t> </a:t>
            </a:r>
            <a:r>
              <a:rPr lang="en-US" sz="1400" dirty="0">
                <a:solidFill>
                  <a:schemeClr val="tx1"/>
                </a:solidFill>
              </a:rPr>
              <a:t>Accuracy of budget projections, efficiency of budgeting process and level of stakeholder involvement</a:t>
            </a:r>
          </a:p>
          <a:p>
            <a:r>
              <a:rPr lang="en-US" sz="1400" i="1" u="sng" dirty="0">
                <a:solidFill>
                  <a:schemeClr val="tx1"/>
                </a:solidFill>
              </a:rPr>
              <a:t>Responsibility:</a:t>
            </a:r>
            <a:r>
              <a:rPr lang="en-US" sz="1400" dirty="0">
                <a:solidFill>
                  <a:schemeClr val="tx1"/>
                </a:solidFill>
              </a:rPr>
              <a:t> Treasurer and accounting team</a:t>
            </a:r>
          </a:p>
        </p:txBody>
      </p:sp>
    </p:spTree>
    <p:extLst>
      <p:ext uri="{BB962C8B-B14F-4D97-AF65-F5344CB8AC3E}">
        <p14:creationId xmlns:p14="http://schemas.microsoft.com/office/powerpoint/2010/main" val="3269106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67F4F-9578-035E-47CB-E40079C383CC}"/>
              </a:ext>
            </a:extLst>
          </p:cNvPr>
          <p:cNvSpPr/>
          <p:nvPr/>
        </p:nvSpPr>
        <p:spPr>
          <a:xfrm>
            <a:off x="-1" y="-339"/>
            <a:ext cx="12192001" cy="1962704"/>
          </a:xfrm>
          <a:prstGeom prst="rect">
            <a:avLst/>
          </a:prstGeom>
          <a:solidFill>
            <a:srgbClr val="001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itle 1023">
            <a:extLst>
              <a:ext uri="{FF2B5EF4-FFF2-40B4-BE49-F238E27FC236}">
                <a16:creationId xmlns:a16="http://schemas.microsoft.com/office/drawing/2014/main" id="{F0AA2056-63C8-01FF-B993-A6CF44A5ED25}"/>
              </a:ext>
            </a:extLst>
          </p:cNvPr>
          <p:cNvSpPr>
            <a:spLocks noGrp="1"/>
          </p:cNvSpPr>
          <p:nvPr>
            <p:ph type="title"/>
          </p:nvPr>
        </p:nvSpPr>
        <p:spPr>
          <a:xfrm>
            <a:off x="115476" y="-113013"/>
            <a:ext cx="10878730" cy="1134819"/>
          </a:xfrm>
        </p:spPr>
        <p:txBody>
          <a:bodyPr>
            <a:normAutofit/>
          </a:bodyPr>
          <a:lstStyle/>
          <a:p>
            <a:r>
              <a:rPr lang="en-US" sz="3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Strategic Priorities Action Plans</a:t>
            </a:r>
            <a:endParaRPr lang="en-US" sz="3200" dirty="0"/>
          </a:p>
        </p:txBody>
      </p:sp>
      <p:sp>
        <p:nvSpPr>
          <p:cNvPr id="38" name="Rectangle 37">
            <a:extLst>
              <a:ext uri="{FF2B5EF4-FFF2-40B4-BE49-F238E27FC236}">
                <a16:creationId xmlns:a16="http://schemas.microsoft.com/office/drawing/2014/main" id="{EB7FA3E4-16FE-20F5-E160-B398BD750151}"/>
              </a:ext>
            </a:extLst>
          </p:cNvPr>
          <p:cNvSpPr/>
          <p:nvPr/>
        </p:nvSpPr>
        <p:spPr>
          <a:xfrm>
            <a:off x="327808" y="768478"/>
            <a:ext cx="11623996" cy="987777"/>
          </a:xfrm>
          <a:prstGeom prst="rect">
            <a:avLst/>
          </a:prstGeom>
          <a:solidFill>
            <a:schemeClr val="bg1"/>
          </a:solidFill>
          <a:ln>
            <a:noFill/>
          </a:ln>
          <a:effectLst>
            <a:outerShdw blurRad="254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5AB2E64-842F-BE8C-98ED-DACAC08AF06B}"/>
              </a:ext>
            </a:extLst>
          </p:cNvPr>
          <p:cNvSpPr txBox="1"/>
          <p:nvPr/>
        </p:nvSpPr>
        <p:spPr>
          <a:xfrm>
            <a:off x="2558265" y="1047962"/>
            <a:ext cx="9145961" cy="390666"/>
          </a:xfrm>
          <a:prstGeom prst="rect">
            <a:avLst/>
          </a:prstGeom>
          <a:noFill/>
        </p:spPr>
        <p:txBody>
          <a:bodyPr wrap="square" lIns="0" rIns="0" rtlCol="0">
            <a:noAutofit/>
          </a:bodyPr>
          <a:lstStyle/>
          <a:p>
            <a:pPr algn="r"/>
            <a:r>
              <a:rPr lang="en-US" sz="1600" dirty="0">
                <a:solidFill>
                  <a:srgbClr val="00144F"/>
                </a:solidFill>
                <a:latin typeface="Segoe UI" panose="020B0502040204020203" pitchFamily="34" charset="0"/>
                <a:cs typeface="Segoe UI" panose="020B0502040204020203" pitchFamily="34" charset="0"/>
              </a:rPr>
              <a:t>Upgrade / enhance current facility and develop and action strategic plan for moving into a new facility</a:t>
            </a:r>
          </a:p>
        </p:txBody>
      </p:sp>
      <p:sp>
        <p:nvSpPr>
          <p:cNvPr id="2" name="TextBox 1">
            <a:extLst>
              <a:ext uri="{FF2B5EF4-FFF2-40B4-BE49-F238E27FC236}">
                <a16:creationId xmlns:a16="http://schemas.microsoft.com/office/drawing/2014/main" id="{329F6F60-7033-DCE6-478D-1999D36E30CD}"/>
              </a:ext>
            </a:extLst>
          </p:cNvPr>
          <p:cNvSpPr txBox="1"/>
          <p:nvPr/>
        </p:nvSpPr>
        <p:spPr>
          <a:xfrm>
            <a:off x="767856" y="952020"/>
            <a:ext cx="1705510" cy="626723"/>
          </a:xfrm>
          <a:prstGeom prst="rect">
            <a:avLst/>
          </a:prstGeom>
          <a:noFill/>
        </p:spPr>
        <p:txBody>
          <a:bodyPr wrap="square" lIns="0" rIns="0" rtlCol="0">
            <a:noAutofit/>
          </a:bodyPr>
          <a:lstStyle/>
          <a:p>
            <a:pPr algn="ctr"/>
            <a:r>
              <a:rPr lang="en-US" sz="1600" b="1" dirty="0">
                <a:solidFill>
                  <a:srgbClr val="192B60"/>
                </a:solidFill>
                <a:latin typeface="Segoe UI" panose="020B0502040204020203" pitchFamily="34" charset="0"/>
                <a:cs typeface="Segoe UI" panose="020B0502040204020203" pitchFamily="34" charset="0"/>
              </a:rPr>
              <a:t>Facilities Enhancement</a:t>
            </a:r>
          </a:p>
        </p:txBody>
      </p:sp>
      <p:sp>
        <p:nvSpPr>
          <p:cNvPr id="3" name="Rectangle 2">
            <a:extLst>
              <a:ext uri="{FF2B5EF4-FFF2-40B4-BE49-F238E27FC236}">
                <a16:creationId xmlns:a16="http://schemas.microsoft.com/office/drawing/2014/main" id="{18B5B555-75AA-C5C8-ECE5-9C72B30AAE9E}"/>
              </a:ext>
            </a:extLst>
          </p:cNvPr>
          <p:cNvSpPr/>
          <p:nvPr/>
        </p:nvSpPr>
        <p:spPr>
          <a:xfrm>
            <a:off x="107743" y="919406"/>
            <a:ext cx="660113" cy="700094"/>
          </a:xfrm>
          <a:prstGeom prst="rect">
            <a:avLst/>
          </a:prstGeom>
          <a:solidFill>
            <a:srgbClr val="F5AE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71C3895-5F5C-618C-4F9C-9970F13E7930}"/>
              </a:ext>
            </a:extLst>
          </p:cNvPr>
          <p:cNvGrpSpPr/>
          <p:nvPr/>
        </p:nvGrpSpPr>
        <p:grpSpPr>
          <a:xfrm>
            <a:off x="200618" y="1086832"/>
            <a:ext cx="479812" cy="357188"/>
            <a:chOff x="5554663" y="3609975"/>
            <a:chExt cx="361950" cy="357188"/>
          </a:xfrm>
          <a:solidFill>
            <a:srgbClr val="00144F"/>
          </a:solidFill>
        </p:grpSpPr>
        <p:sp>
          <p:nvSpPr>
            <p:cNvPr id="5" name="Freeform 1764">
              <a:extLst>
                <a:ext uri="{FF2B5EF4-FFF2-40B4-BE49-F238E27FC236}">
                  <a16:creationId xmlns:a16="http://schemas.microsoft.com/office/drawing/2014/main" id="{13AA3271-A015-706C-A8F7-B09351079619}"/>
                </a:ext>
              </a:extLst>
            </p:cNvPr>
            <p:cNvSpPr>
              <a:spLocks/>
            </p:cNvSpPr>
            <p:nvPr/>
          </p:nvSpPr>
          <p:spPr bwMode="auto">
            <a:xfrm>
              <a:off x="5554663" y="3613150"/>
              <a:ext cx="354013" cy="354013"/>
            </a:xfrm>
            <a:custGeom>
              <a:avLst/>
              <a:gdLst>
                <a:gd name="T0" fmla="*/ 92 w 94"/>
                <a:gd name="T1" fmla="*/ 94 h 94"/>
                <a:gd name="T2" fmla="*/ 2 w 94"/>
                <a:gd name="T3" fmla="*/ 94 h 94"/>
                <a:gd name="T4" fmla="*/ 0 w 94"/>
                <a:gd name="T5" fmla="*/ 92 h 94"/>
                <a:gd name="T6" fmla="*/ 0 w 94"/>
                <a:gd name="T7" fmla="*/ 2 h 94"/>
                <a:gd name="T8" fmla="*/ 2 w 94"/>
                <a:gd name="T9" fmla="*/ 0 h 94"/>
                <a:gd name="T10" fmla="*/ 4 w 94"/>
                <a:gd name="T11" fmla="*/ 2 h 94"/>
                <a:gd name="T12" fmla="*/ 4 w 94"/>
                <a:gd name="T13" fmla="*/ 90 h 94"/>
                <a:gd name="T14" fmla="*/ 92 w 94"/>
                <a:gd name="T15" fmla="*/ 90 h 94"/>
                <a:gd name="T16" fmla="*/ 94 w 94"/>
                <a:gd name="T17" fmla="*/ 92 h 94"/>
                <a:gd name="T18" fmla="*/ 92 w 94"/>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92" y="94"/>
                  </a:moveTo>
                  <a:cubicBezTo>
                    <a:pt x="2" y="94"/>
                    <a:pt x="2" y="94"/>
                    <a:pt x="2" y="94"/>
                  </a:cubicBezTo>
                  <a:cubicBezTo>
                    <a:pt x="1" y="94"/>
                    <a:pt x="0" y="93"/>
                    <a:pt x="0" y="92"/>
                  </a:cubicBezTo>
                  <a:cubicBezTo>
                    <a:pt x="0" y="2"/>
                    <a:pt x="0" y="2"/>
                    <a:pt x="0" y="2"/>
                  </a:cubicBezTo>
                  <a:cubicBezTo>
                    <a:pt x="0" y="1"/>
                    <a:pt x="1" y="0"/>
                    <a:pt x="2" y="0"/>
                  </a:cubicBezTo>
                  <a:cubicBezTo>
                    <a:pt x="3" y="0"/>
                    <a:pt x="4" y="1"/>
                    <a:pt x="4" y="2"/>
                  </a:cubicBezTo>
                  <a:cubicBezTo>
                    <a:pt x="4" y="90"/>
                    <a:pt x="4" y="90"/>
                    <a:pt x="4" y="90"/>
                  </a:cubicBezTo>
                  <a:cubicBezTo>
                    <a:pt x="92" y="90"/>
                    <a:pt x="92" y="90"/>
                    <a:pt x="92" y="90"/>
                  </a:cubicBezTo>
                  <a:cubicBezTo>
                    <a:pt x="93" y="90"/>
                    <a:pt x="94" y="91"/>
                    <a:pt x="94" y="92"/>
                  </a:cubicBezTo>
                  <a:cubicBezTo>
                    <a:pt x="94" y="93"/>
                    <a:pt x="93" y="94"/>
                    <a:pt x="9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1765">
              <a:extLst>
                <a:ext uri="{FF2B5EF4-FFF2-40B4-BE49-F238E27FC236}">
                  <a16:creationId xmlns:a16="http://schemas.microsoft.com/office/drawing/2014/main" id="{A7D785AA-BC4E-1CD1-71E7-245D4D24B2F1}"/>
                </a:ext>
              </a:extLst>
            </p:cNvPr>
            <p:cNvSpPr>
              <a:spLocks noEditPoints="1"/>
            </p:cNvSpPr>
            <p:nvPr/>
          </p:nvSpPr>
          <p:spPr bwMode="auto">
            <a:xfrm>
              <a:off x="5653088" y="3684588"/>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3"/>
                    <a:pt x="4" y="0"/>
                    <a:pt x="8" y="0"/>
                  </a:cubicBezTo>
                  <a:cubicBezTo>
                    <a:pt x="12" y="0"/>
                    <a:pt x="16" y="3"/>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1766">
              <a:extLst>
                <a:ext uri="{FF2B5EF4-FFF2-40B4-BE49-F238E27FC236}">
                  <a16:creationId xmlns:a16="http://schemas.microsoft.com/office/drawing/2014/main" id="{C5E0F0CF-CA12-D5FC-D8EC-DA3DE0206050}"/>
                </a:ext>
              </a:extLst>
            </p:cNvPr>
            <p:cNvSpPr>
              <a:spLocks noEditPoints="1"/>
            </p:cNvSpPr>
            <p:nvPr/>
          </p:nvSpPr>
          <p:spPr bwMode="auto">
            <a:xfrm>
              <a:off x="5641975" y="3824288"/>
              <a:ext cx="60325" cy="58738"/>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3" y="16"/>
                    <a:pt x="0" y="13"/>
                    <a:pt x="0" y="8"/>
                  </a:cubicBezTo>
                  <a:cubicBezTo>
                    <a:pt x="0" y="4"/>
                    <a:pt x="3" y="0"/>
                    <a:pt x="8" y="0"/>
                  </a:cubicBezTo>
                  <a:cubicBezTo>
                    <a:pt x="12" y="0"/>
                    <a:pt x="16" y="4"/>
                    <a:pt x="16" y="8"/>
                  </a:cubicBezTo>
                  <a:cubicBezTo>
                    <a:pt x="16" y="13"/>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1767">
              <a:extLst>
                <a:ext uri="{FF2B5EF4-FFF2-40B4-BE49-F238E27FC236}">
                  <a16:creationId xmlns:a16="http://schemas.microsoft.com/office/drawing/2014/main" id="{BB750EC3-42B1-665B-6A0C-1F0BE27ED4E8}"/>
                </a:ext>
              </a:extLst>
            </p:cNvPr>
            <p:cNvSpPr>
              <a:spLocks noEditPoints="1"/>
            </p:cNvSpPr>
            <p:nvPr/>
          </p:nvSpPr>
          <p:spPr bwMode="auto">
            <a:xfrm>
              <a:off x="5765800" y="3717925"/>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3"/>
                    <a:pt x="0" y="8"/>
                  </a:cubicBezTo>
                  <a:cubicBezTo>
                    <a:pt x="0" y="4"/>
                    <a:pt x="4" y="0"/>
                    <a:pt x="8" y="0"/>
                  </a:cubicBezTo>
                  <a:cubicBezTo>
                    <a:pt x="13" y="0"/>
                    <a:pt x="16" y="4"/>
                    <a:pt x="16" y="8"/>
                  </a:cubicBezTo>
                  <a:cubicBezTo>
                    <a:pt x="16"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1768">
              <a:extLst>
                <a:ext uri="{FF2B5EF4-FFF2-40B4-BE49-F238E27FC236}">
                  <a16:creationId xmlns:a16="http://schemas.microsoft.com/office/drawing/2014/main" id="{245D55BA-1B82-7C59-9F84-B95011FB57D7}"/>
                </a:ext>
              </a:extLst>
            </p:cNvPr>
            <p:cNvSpPr>
              <a:spLocks noEditPoints="1"/>
            </p:cNvSpPr>
            <p:nvPr/>
          </p:nvSpPr>
          <p:spPr bwMode="auto">
            <a:xfrm>
              <a:off x="5749925" y="3824288"/>
              <a:ext cx="60325" cy="58738"/>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3"/>
                    <a:pt x="0" y="8"/>
                  </a:cubicBezTo>
                  <a:cubicBezTo>
                    <a:pt x="0" y="4"/>
                    <a:pt x="4" y="0"/>
                    <a:pt x="8" y="0"/>
                  </a:cubicBezTo>
                  <a:cubicBezTo>
                    <a:pt x="13" y="0"/>
                    <a:pt x="16" y="4"/>
                    <a:pt x="16" y="8"/>
                  </a:cubicBezTo>
                  <a:cubicBezTo>
                    <a:pt x="16"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1769">
              <a:extLst>
                <a:ext uri="{FF2B5EF4-FFF2-40B4-BE49-F238E27FC236}">
                  <a16:creationId xmlns:a16="http://schemas.microsoft.com/office/drawing/2014/main" id="{78818830-C798-4AC0-3244-4140D25F9DCC}"/>
                </a:ext>
              </a:extLst>
            </p:cNvPr>
            <p:cNvSpPr>
              <a:spLocks noEditPoints="1"/>
            </p:cNvSpPr>
            <p:nvPr/>
          </p:nvSpPr>
          <p:spPr bwMode="auto">
            <a:xfrm>
              <a:off x="5856288" y="3763963"/>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3"/>
                    <a:pt x="0" y="8"/>
                  </a:cubicBezTo>
                  <a:cubicBezTo>
                    <a:pt x="0" y="4"/>
                    <a:pt x="4" y="0"/>
                    <a:pt x="8" y="0"/>
                  </a:cubicBezTo>
                  <a:cubicBezTo>
                    <a:pt x="12" y="0"/>
                    <a:pt x="16" y="4"/>
                    <a:pt x="16" y="8"/>
                  </a:cubicBezTo>
                  <a:cubicBezTo>
                    <a:pt x="16" y="13"/>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1770">
              <a:extLst>
                <a:ext uri="{FF2B5EF4-FFF2-40B4-BE49-F238E27FC236}">
                  <a16:creationId xmlns:a16="http://schemas.microsoft.com/office/drawing/2014/main" id="{9C883078-1182-7984-A2B0-9D9517098953}"/>
                </a:ext>
              </a:extLst>
            </p:cNvPr>
            <p:cNvSpPr>
              <a:spLocks noEditPoints="1"/>
            </p:cNvSpPr>
            <p:nvPr/>
          </p:nvSpPr>
          <p:spPr bwMode="auto">
            <a:xfrm>
              <a:off x="5856288" y="3609975"/>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1771">
              <a:extLst>
                <a:ext uri="{FF2B5EF4-FFF2-40B4-BE49-F238E27FC236}">
                  <a16:creationId xmlns:a16="http://schemas.microsoft.com/office/drawing/2014/main" id="{F167743B-29E0-27B6-EEBB-6F98E06EE949}"/>
                </a:ext>
              </a:extLst>
            </p:cNvPr>
            <p:cNvSpPr>
              <a:spLocks/>
            </p:cNvSpPr>
            <p:nvPr/>
          </p:nvSpPr>
          <p:spPr bwMode="auto">
            <a:xfrm>
              <a:off x="5803900" y="3646488"/>
              <a:ext cx="74613" cy="95250"/>
            </a:xfrm>
            <a:custGeom>
              <a:avLst/>
              <a:gdLst>
                <a:gd name="T0" fmla="*/ 2 w 20"/>
                <a:gd name="T1" fmla="*/ 25 h 25"/>
                <a:gd name="T2" fmla="*/ 1 w 20"/>
                <a:gd name="T3" fmla="*/ 24 h 25"/>
                <a:gd name="T4" fmla="*/ 1 w 20"/>
                <a:gd name="T5" fmla="*/ 21 h 25"/>
                <a:gd name="T6" fmla="*/ 16 w 20"/>
                <a:gd name="T7" fmla="*/ 1 h 25"/>
                <a:gd name="T8" fmla="*/ 19 w 20"/>
                <a:gd name="T9" fmla="*/ 1 h 25"/>
                <a:gd name="T10" fmla="*/ 20 w 20"/>
                <a:gd name="T11" fmla="*/ 4 h 25"/>
                <a:gd name="T12" fmla="*/ 4 w 20"/>
                <a:gd name="T13" fmla="*/ 24 h 25"/>
                <a:gd name="T14" fmla="*/ 2 w 2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5">
                  <a:moveTo>
                    <a:pt x="2" y="25"/>
                  </a:moveTo>
                  <a:cubicBezTo>
                    <a:pt x="2" y="25"/>
                    <a:pt x="1" y="24"/>
                    <a:pt x="1" y="24"/>
                  </a:cubicBezTo>
                  <a:cubicBezTo>
                    <a:pt x="0" y="23"/>
                    <a:pt x="0" y="22"/>
                    <a:pt x="1" y="21"/>
                  </a:cubicBezTo>
                  <a:cubicBezTo>
                    <a:pt x="16" y="1"/>
                    <a:pt x="16" y="1"/>
                    <a:pt x="16" y="1"/>
                  </a:cubicBezTo>
                  <a:cubicBezTo>
                    <a:pt x="17" y="0"/>
                    <a:pt x="18" y="0"/>
                    <a:pt x="19" y="1"/>
                  </a:cubicBezTo>
                  <a:cubicBezTo>
                    <a:pt x="20" y="2"/>
                    <a:pt x="20" y="3"/>
                    <a:pt x="20" y="4"/>
                  </a:cubicBezTo>
                  <a:cubicBezTo>
                    <a:pt x="4" y="24"/>
                    <a:pt x="4" y="24"/>
                    <a:pt x="4" y="24"/>
                  </a:cubicBezTo>
                  <a:cubicBezTo>
                    <a:pt x="3" y="24"/>
                    <a:pt x="3" y="25"/>
                    <a:pt x="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772">
              <a:extLst>
                <a:ext uri="{FF2B5EF4-FFF2-40B4-BE49-F238E27FC236}">
                  <a16:creationId xmlns:a16="http://schemas.microsoft.com/office/drawing/2014/main" id="{58CD89CA-41B2-24C8-64E1-CE4D7B12BC5E}"/>
                </a:ext>
              </a:extLst>
            </p:cNvPr>
            <p:cNvSpPr>
              <a:spLocks/>
            </p:cNvSpPr>
            <p:nvPr/>
          </p:nvSpPr>
          <p:spPr bwMode="auto">
            <a:xfrm>
              <a:off x="5694363" y="3711575"/>
              <a:ext cx="90488" cy="41275"/>
            </a:xfrm>
            <a:custGeom>
              <a:avLst/>
              <a:gdLst>
                <a:gd name="T0" fmla="*/ 22 w 24"/>
                <a:gd name="T1" fmla="*/ 11 h 11"/>
                <a:gd name="T2" fmla="*/ 21 w 24"/>
                <a:gd name="T3" fmla="*/ 11 h 11"/>
                <a:gd name="T4" fmla="*/ 2 w 24"/>
                <a:gd name="T5" fmla="*/ 4 h 11"/>
                <a:gd name="T6" fmla="*/ 1 w 24"/>
                <a:gd name="T7" fmla="*/ 2 h 11"/>
                <a:gd name="T8" fmla="*/ 3 w 24"/>
                <a:gd name="T9" fmla="*/ 1 h 11"/>
                <a:gd name="T10" fmla="*/ 22 w 24"/>
                <a:gd name="T11" fmla="*/ 7 h 11"/>
                <a:gd name="T12" fmla="*/ 24 w 24"/>
                <a:gd name="T13" fmla="*/ 9 h 11"/>
                <a:gd name="T14" fmla="*/ 22 w 24"/>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
                  <a:moveTo>
                    <a:pt x="22" y="11"/>
                  </a:moveTo>
                  <a:cubicBezTo>
                    <a:pt x="21" y="11"/>
                    <a:pt x="21" y="11"/>
                    <a:pt x="21" y="11"/>
                  </a:cubicBezTo>
                  <a:cubicBezTo>
                    <a:pt x="2" y="4"/>
                    <a:pt x="2" y="4"/>
                    <a:pt x="2" y="4"/>
                  </a:cubicBezTo>
                  <a:cubicBezTo>
                    <a:pt x="1" y="4"/>
                    <a:pt x="0" y="3"/>
                    <a:pt x="1" y="2"/>
                  </a:cubicBezTo>
                  <a:cubicBezTo>
                    <a:pt x="1" y="1"/>
                    <a:pt x="2" y="0"/>
                    <a:pt x="3" y="1"/>
                  </a:cubicBezTo>
                  <a:cubicBezTo>
                    <a:pt x="22" y="7"/>
                    <a:pt x="22" y="7"/>
                    <a:pt x="22" y="7"/>
                  </a:cubicBezTo>
                  <a:cubicBezTo>
                    <a:pt x="23" y="7"/>
                    <a:pt x="24" y="8"/>
                    <a:pt x="24" y="9"/>
                  </a:cubicBezTo>
                  <a:cubicBezTo>
                    <a:pt x="23" y="10"/>
                    <a:pt x="23"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1773">
              <a:extLst>
                <a:ext uri="{FF2B5EF4-FFF2-40B4-BE49-F238E27FC236}">
                  <a16:creationId xmlns:a16="http://schemas.microsoft.com/office/drawing/2014/main" id="{F8B7CC88-2AEC-D437-81B3-1BBE5B8794EE}"/>
                </a:ext>
              </a:extLst>
            </p:cNvPr>
            <p:cNvSpPr>
              <a:spLocks/>
            </p:cNvSpPr>
            <p:nvPr/>
          </p:nvSpPr>
          <p:spPr bwMode="auto">
            <a:xfrm>
              <a:off x="5554663" y="3717925"/>
              <a:ext cx="117475" cy="76200"/>
            </a:xfrm>
            <a:custGeom>
              <a:avLst/>
              <a:gdLst>
                <a:gd name="T0" fmla="*/ 2 w 31"/>
                <a:gd name="T1" fmla="*/ 20 h 20"/>
                <a:gd name="T2" fmla="*/ 0 w 31"/>
                <a:gd name="T3" fmla="*/ 19 h 20"/>
                <a:gd name="T4" fmla="*/ 1 w 31"/>
                <a:gd name="T5" fmla="*/ 16 h 20"/>
                <a:gd name="T6" fmla="*/ 28 w 31"/>
                <a:gd name="T7" fmla="*/ 0 h 20"/>
                <a:gd name="T8" fmla="*/ 31 w 31"/>
                <a:gd name="T9" fmla="*/ 1 h 20"/>
                <a:gd name="T10" fmla="*/ 30 w 31"/>
                <a:gd name="T11" fmla="*/ 4 h 20"/>
                <a:gd name="T12" fmla="*/ 3 w 31"/>
                <a:gd name="T13" fmla="*/ 20 h 20"/>
                <a:gd name="T14" fmla="*/ 2 w 31"/>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0">
                  <a:moveTo>
                    <a:pt x="2" y="20"/>
                  </a:moveTo>
                  <a:cubicBezTo>
                    <a:pt x="1" y="20"/>
                    <a:pt x="1" y="20"/>
                    <a:pt x="0" y="19"/>
                  </a:cubicBezTo>
                  <a:cubicBezTo>
                    <a:pt x="0" y="18"/>
                    <a:pt x="0" y="17"/>
                    <a:pt x="1" y="16"/>
                  </a:cubicBezTo>
                  <a:cubicBezTo>
                    <a:pt x="28" y="0"/>
                    <a:pt x="28" y="0"/>
                    <a:pt x="28" y="0"/>
                  </a:cubicBezTo>
                  <a:cubicBezTo>
                    <a:pt x="29" y="0"/>
                    <a:pt x="30" y="0"/>
                    <a:pt x="31" y="1"/>
                  </a:cubicBezTo>
                  <a:cubicBezTo>
                    <a:pt x="31" y="2"/>
                    <a:pt x="31" y="3"/>
                    <a:pt x="30" y="4"/>
                  </a:cubicBezTo>
                  <a:cubicBezTo>
                    <a:pt x="3" y="20"/>
                    <a:pt x="3" y="20"/>
                    <a:pt x="3" y="20"/>
                  </a:cubicBezTo>
                  <a:cubicBezTo>
                    <a:pt x="3" y="20"/>
                    <a:pt x="2" y="20"/>
                    <a:pt x="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1774">
              <a:extLst>
                <a:ext uri="{FF2B5EF4-FFF2-40B4-BE49-F238E27FC236}">
                  <a16:creationId xmlns:a16="http://schemas.microsoft.com/office/drawing/2014/main" id="{0FCAEDB3-2FBE-E883-D79B-48DAAF6A40F4}"/>
                </a:ext>
              </a:extLst>
            </p:cNvPr>
            <p:cNvSpPr>
              <a:spLocks/>
            </p:cNvSpPr>
            <p:nvPr/>
          </p:nvSpPr>
          <p:spPr bwMode="auto">
            <a:xfrm>
              <a:off x="5791200" y="3797300"/>
              <a:ext cx="82550" cy="52388"/>
            </a:xfrm>
            <a:custGeom>
              <a:avLst/>
              <a:gdLst>
                <a:gd name="T0" fmla="*/ 3 w 22"/>
                <a:gd name="T1" fmla="*/ 14 h 14"/>
                <a:gd name="T2" fmla="*/ 1 w 22"/>
                <a:gd name="T3" fmla="*/ 13 h 14"/>
                <a:gd name="T4" fmla="*/ 2 w 22"/>
                <a:gd name="T5" fmla="*/ 11 h 14"/>
                <a:gd name="T6" fmla="*/ 19 w 22"/>
                <a:gd name="T7" fmla="*/ 1 h 14"/>
                <a:gd name="T8" fmla="*/ 22 w 22"/>
                <a:gd name="T9" fmla="*/ 1 h 14"/>
                <a:gd name="T10" fmla="*/ 21 w 22"/>
                <a:gd name="T11" fmla="*/ 4 h 14"/>
                <a:gd name="T12" fmla="*/ 4 w 22"/>
                <a:gd name="T13" fmla="*/ 14 h 14"/>
                <a:gd name="T14" fmla="*/ 3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3" y="14"/>
                  </a:moveTo>
                  <a:cubicBezTo>
                    <a:pt x="2" y="14"/>
                    <a:pt x="1" y="14"/>
                    <a:pt x="1" y="13"/>
                  </a:cubicBezTo>
                  <a:cubicBezTo>
                    <a:pt x="0" y="12"/>
                    <a:pt x="1" y="11"/>
                    <a:pt x="2" y="11"/>
                  </a:cubicBezTo>
                  <a:cubicBezTo>
                    <a:pt x="19" y="1"/>
                    <a:pt x="19" y="1"/>
                    <a:pt x="19" y="1"/>
                  </a:cubicBezTo>
                  <a:cubicBezTo>
                    <a:pt x="20" y="0"/>
                    <a:pt x="21" y="0"/>
                    <a:pt x="22" y="1"/>
                  </a:cubicBezTo>
                  <a:cubicBezTo>
                    <a:pt x="22" y="2"/>
                    <a:pt x="22" y="3"/>
                    <a:pt x="21" y="4"/>
                  </a:cubicBezTo>
                  <a:cubicBezTo>
                    <a:pt x="4" y="14"/>
                    <a:pt x="4" y="14"/>
                    <a:pt x="4" y="14"/>
                  </a:cubicBezTo>
                  <a:cubicBezTo>
                    <a:pt x="3" y="14"/>
                    <a:pt x="3" y="14"/>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1775">
              <a:extLst>
                <a:ext uri="{FF2B5EF4-FFF2-40B4-BE49-F238E27FC236}">
                  <a16:creationId xmlns:a16="http://schemas.microsoft.com/office/drawing/2014/main" id="{9E31D768-B6B2-B4D1-90F0-EBD5A5EDD5E2}"/>
                </a:ext>
              </a:extLst>
            </p:cNvPr>
            <p:cNvSpPr>
              <a:spLocks/>
            </p:cNvSpPr>
            <p:nvPr/>
          </p:nvSpPr>
          <p:spPr bwMode="auto">
            <a:xfrm>
              <a:off x="5686425" y="3846513"/>
              <a:ext cx="79375" cy="14288"/>
            </a:xfrm>
            <a:custGeom>
              <a:avLst/>
              <a:gdLst>
                <a:gd name="T0" fmla="*/ 19 w 21"/>
                <a:gd name="T1" fmla="*/ 4 h 4"/>
                <a:gd name="T2" fmla="*/ 2 w 21"/>
                <a:gd name="T3" fmla="*/ 4 h 4"/>
                <a:gd name="T4" fmla="*/ 0 w 21"/>
                <a:gd name="T5" fmla="*/ 2 h 4"/>
                <a:gd name="T6" fmla="*/ 2 w 21"/>
                <a:gd name="T7" fmla="*/ 0 h 4"/>
                <a:gd name="T8" fmla="*/ 19 w 21"/>
                <a:gd name="T9" fmla="*/ 0 h 4"/>
                <a:gd name="T10" fmla="*/ 21 w 21"/>
                <a:gd name="T11" fmla="*/ 2 h 4"/>
                <a:gd name="T12" fmla="*/ 19 w 2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1" h="4">
                  <a:moveTo>
                    <a:pt x="19" y="4"/>
                  </a:moveTo>
                  <a:cubicBezTo>
                    <a:pt x="2" y="4"/>
                    <a:pt x="2" y="4"/>
                    <a:pt x="2" y="4"/>
                  </a:cubicBezTo>
                  <a:cubicBezTo>
                    <a:pt x="1" y="4"/>
                    <a:pt x="0" y="3"/>
                    <a:pt x="0" y="2"/>
                  </a:cubicBezTo>
                  <a:cubicBezTo>
                    <a:pt x="0" y="1"/>
                    <a:pt x="1" y="0"/>
                    <a:pt x="2" y="0"/>
                  </a:cubicBezTo>
                  <a:cubicBezTo>
                    <a:pt x="19" y="0"/>
                    <a:pt x="19" y="0"/>
                    <a:pt x="19" y="0"/>
                  </a:cubicBezTo>
                  <a:cubicBezTo>
                    <a:pt x="21" y="0"/>
                    <a:pt x="21" y="1"/>
                    <a:pt x="21" y="2"/>
                  </a:cubicBezTo>
                  <a:cubicBezTo>
                    <a:pt x="21" y="3"/>
                    <a:pt x="21"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776">
              <a:extLst>
                <a:ext uri="{FF2B5EF4-FFF2-40B4-BE49-F238E27FC236}">
                  <a16:creationId xmlns:a16="http://schemas.microsoft.com/office/drawing/2014/main" id="{31580E39-3E1B-F3B8-0566-6CEC1C631918}"/>
                </a:ext>
              </a:extLst>
            </p:cNvPr>
            <p:cNvSpPr>
              <a:spLocks/>
            </p:cNvSpPr>
            <p:nvPr/>
          </p:nvSpPr>
          <p:spPr bwMode="auto">
            <a:xfrm>
              <a:off x="5554663" y="3857625"/>
              <a:ext cx="106363" cy="71438"/>
            </a:xfrm>
            <a:custGeom>
              <a:avLst/>
              <a:gdLst>
                <a:gd name="T0" fmla="*/ 3 w 28"/>
                <a:gd name="T1" fmla="*/ 19 h 19"/>
                <a:gd name="T2" fmla="*/ 1 w 28"/>
                <a:gd name="T3" fmla="*/ 19 h 19"/>
                <a:gd name="T4" fmla="*/ 2 w 28"/>
                <a:gd name="T5" fmla="*/ 16 h 19"/>
                <a:gd name="T6" fmla="*/ 25 w 28"/>
                <a:gd name="T7" fmla="*/ 1 h 19"/>
                <a:gd name="T8" fmla="*/ 27 w 28"/>
                <a:gd name="T9" fmla="*/ 1 h 19"/>
                <a:gd name="T10" fmla="*/ 27 w 28"/>
                <a:gd name="T11" fmla="*/ 4 h 19"/>
                <a:gd name="T12" fmla="*/ 4 w 28"/>
                <a:gd name="T13" fmla="*/ 19 h 19"/>
                <a:gd name="T14" fmla="*/ 3 w 2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9">
                  <a:moveTo>
                    <a:pt x="3" y="19"/>
                  </a:moveTo>
                  <a:cubicBezTo>
                    <a:pt x="2" y="19"/>
                    <a:pt x="1" y="19"/>
                    <a:pt x="1" y="19"/>
                  </a:cubicBezTo>
                  <a:cubicBezTo>
                    <a:pt x="0" y="18"/>
                    <a:pt x="1" y="16"/>
                    <a:pt x="2" y="16"/>
                  </a:cubicBezTo>
                  <a:cubicBezTo>
                    <a:pt x="25" y="1"/>
                    <a:pt x="25" y="1"/>
                    <a:pt x="25" y="1"/>
                  </a:cubicBezTo>
                  <a:cubicBezTo>
                    <a:pt x="26" y="0"/>
                    <a:pt x="27" y="0"/>
                    <a:pt x="27" y="1"/>
                  </a:cubicBezTo>
                  <a:cubicBezTo>
                    <a:pt x="28" y="2"/>
                    <a:pt x="28" y="3"/>
                    <a:pt x="27" y="4"/>
                  </a:cubicBezTo>
                  <a:cubicBezTo>
                    <a:pt x="4" y="19"/>
                    <a:pt x="4" y="19"/>
                    <a:pt x="4" y="19"/>
                  </a:cubicBezTo>
                  <a:cubicBezTo>
                    <a:pt x="3" y="19"/>
                    <a:pt x="3" y="19"/>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0" name="Rectangle 19">
            <a:extLst>
              <a:ext uri="{FF2B5EF4-FFF2-40B4-BE49-F238E27FC236}">
                <a16:creationId xmlns:a16="http://schemas.microsoft.com/office/drawing/2014/main" id="{C0AC4E51-A4E3-1948-A8C4-6B5BD08E300F}"/>
              </a:ext>
            </a:extLst>
          </p:cNvPr>
          <p:cNvSpPr/>
          <p:nvPr/>
        </p:nvSpPr>
        <p:spPr>
          <a:xfrm>
            <a:off x="115476" y="2137025"/>
            <a:ext cx="11836328" cy="4274049"/>
          </a:xfrm>
          <a:prstGeom prst="rect">
            <a:avLst/>
          </a:prstGeom>
          <a:noFill/>
          <a:ln w="12700" cap="flat" cmpd="sng" algn="ctr">
            <a:solidFill>
              <a:srgbClr val="003865"/>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b="1" u="sng" dirty="0">
                <a:solidFill>
                  <a:schemeClr val="tx1"/>
                </a:solidFill>
              </a:rPr>
              <a:t>Objectives / Activities / Timeline / Performance Indicators:</a:t>
            </a:r>
          </a:p>
          <a:p>
            <a:pPr marL="342900" indent="-342900">
              <a:buAutoNum type="arabicPeriod"/>
            </a:pPr>
            <a:r>
              <a:rPr lang="en-US" sz="1400" b="1" u="sng" dirty="0">
                <a:solidFill>
                  <a:schemeClr val="tx1"/>
                </a:solidFill>
              </a:rPr>
              <a:t>Current Facility Enhancements</a:t>
            </a:r>
          </a:p>
          <a:p>
            <a:r>
              <a:rPr lang="en-US" sz="1400" i="1" u="sng" dirty="0">
                <a:solidFill>
                  <a:schemeClr val="tx1"/>
                </a:solidFill>
              </a:rPr>
              <a:t>Objective</a:t>
            </a:r>
            <a:r>
              <a:rPr lang="en-US" sz="1400" dirty="0">
                <a:solidFill>
                  <a:schemeClr val="tx1"/>
                </a:solidFill>
              </a:rPr>
              <a:t>: Improve the current facility to enhance the learning environment and maintain operational functionality</a:t>
            </a:r>
          </a:p>
          <a:p>
            <a:r>
              <a:rPr lang="en-US" sz="1400" i="1" u="sng" dirty="0">
                <a:solidFill>
                  <a:schemeClr val="tx1"/>
                </a:solidFill>
              </a:rPr>
              <a:t>Activities</a:t>
            </a:r>
            <a:r>
              <a:rPr lang="en-US" sz="1400" dirty="0">
                <a:solidFill>
                  <a:schemeClr val="tx1"/>
                </a:solidFill>
              </a:rPr>
              <a:t>: </a:t>
            </a:r>
            <a:br>
              <a:rPr lang="en-US" sz="1400" dirty="0">
                <a:solidFill>
                  <a:schemeClr val="tx1"/>
                </a:solidFill>
              </a:rPr>
            </a:br>
            <a:r>
              <a:rPr lang="en-US" sz="1400" dirty="0">
                <a:solidFill>
                  <a:schemeClr val="tx1"/>
                </a:solidFill>
              </a:rPr>
              <a:t>a. Engage with construction professionals to develop project plan for expansion into existing warehouse space (including outline of timelines, cost and necessary approvals). </a:t>
            </a:r>
            <a:br>
              <a:rPr lang="en-US" sz="1400" dirty="0">
                <a:solidFill>
                  <a:schemeClr val="tx1"/>
                </a:solidFill>
              </a:rPr>
            </a:br>
            <a:r>
              <a:rPr lang="en-US" sz="1400" dirty="0">
                <a:solidFill>
                  <a:schemeClr val="tx1"/>
                </a:solidFill>
              </a:rPr>
              <a:t>b. Consolidate all security cameras into a unified system to enhance monitoring and surveillance capabilities / collaborate with security experts to ensure seamless integration and alignment with safety protocols. </a:t>
            </a:r>
            <a:br>
              <a:rPr lang="en-US" sz="1400" dirty="0">
                <a:solidFill>
                  <a:schemeClr val="tx1"/>
                </a:solidFill>
              </a:rPr>
            </a:br>
            <a:r>
              <a:rPr lang="en-US" sz="1400" dirty="0">
                <a:solidFill>
                  <a:schemeClr val="tx1"/>
                </a:solidFill>
              </a:rPr>
              <a:t>c. Assess the current carpeted areas and develop a phased plan for suitable tile replacement. </a:t>
            </a:r>
            <a:br>
              <a:rPr lang="en-US" sz="1400" dirty="0">
                <a:solidFill>
                  <a:schemeClr val="tx1"/>
                </a:solidFill>
              </a:rPr>
            </a:br>
            <a:r>
              <a:rPr lang="en-US" sz="1400" dirty="0">
                <a:solidFill>
                  <a:schemeClr val="tx1"/>
                </a:solidFill>
              </a:rPr>
              <a:t>d. In coordination with the property manager (St. Johns) replace the remaining rear doors of the building / replace roof / update and replace the front of building landscaping. </a:t>
            </a:r>
            <a:br>
              <a:rPr lang="en-US" sz="1400" dirty="0">
                <a:solidFill>
                  <a:schemeClr val="tx1"/>
                </a:solidFill>
              </a:rPr>
            </a:br>
            <a:r>
              <a:rPr lang="en-US" sz="1400" dirty="0">
                <a:solidFill>
                  <a:schemeClr val="tx1"/>
                </a:solidFill>
              </a:rPr>
              <a:t>e. Move 1 kindergarten class into the current art room and widen the 2</a:t>
            </a:r>
            <a:r>
              <a:rPr lang="en-US" sz="1400" baseline="30000" dirty="0">
                <a:solidFill>
                  <a:schemeClr val="tx1"/>
                </a:solidFill>
              </a:rPr>
              <a:t>nd</a:t>
            </a:r>
            <a:r>
              <a:rPr lang="en-US" sz="1400" dirty="0">
                <a:solidFill>
                  <a:schemeClr val="tx1"/>
                </a:solidFill>
              </a:rPr>
              <a:t> kindergarten room. </a:t>
            </a:r>
            <a:br>
              <a:rPr lang="en-US" sz="1400" dirty="0">
                <a:solidFill>
                  <a:schemeClr val="tx1"/>
                </a:solidFill>
              </a:rPr>
            </a:br>
            <a:r>
              <a:rPr lang="en-US" sz="1400" dirty="0">
                <a:solidFill>
                  <a:schemeClr val="tx1"/>
                </a:solidFill>
              </a:rPr>
              <a:t>f. Enhance workspace for specialist by reorganizing room space</a:t>
            </a:r>
          </a:p>
          <a:p>
            <a:r>
              <a:rPr lang="en-US" sz="1400" i="1" u="sng" dirty="0">
                <a:solidFill>
                  <a:schemeClr val="tx1"/>
                </a:solidFill>
              </a:rPr>
              <a:t>Timeline</a:t>
            </a:r>
            <a:r>
              <a:rPr lang="en-US" sz="1400" dirty="0">
                <a:solidFill>
                  <a:schemeClr val="tx1"/>
                </a:solidFill>
              </a:rPr>
              <a:t>:  Concurrent with expected completion within 12 months</a:t>
            </a:r>
          </a:p>
          <a:p>
            <a:r>
              <a:rPr lang="en-US" sz="1400" i="1" u="sng" dirty="0">
                <a:solidFill>
                  <a:schemeClr val="tx1"/>
                </a:solidFill>
              </a:rPr>
              <a:t>Performance Indicators</a:t>
            </a:r>
            <a:r>
              <a:rPr lang="en-US" sz="1400" dirty="0">
                <a:solidFill>
                  <a:schemeClr val="tx1"/>
                </a:solidFill>
              </a:rPr>
              <a:t>: Measure improved functionality of the warehouse, the effectiveness of integrated security system and overall enhancement of indoor spaces</a:t>
            </a:r>
          </a:p>
          <a:p>
            <a:r>
              <a:rPr lang="en-US" sz="1400" i="1" u="sng" dirty="0">
                <a:solidFill>
                  <a:schemeClr val="tx1"/>
                </a:solidFill>
              </a:rPr>
              <a:t>Responsibility</a:t>
            </a:r>
            <a:r>
              <a:rPr lang="en-US" sz="1400" dirty="0">
                <a:solidFill>
                  <a:schemeClr val="tx1"/>
                </a:solidFill>
              </a:rPr>
              <a:t>: Facilities Committee with support from Treasurer</a:t>
            </a:r>
            <a:endParaRPr lang="en-US" sz="1200" dirty="0">
              <a:solidFill>
                <a:schemeClr val="tx1"/>
              </a:solidFill>
            </a:endParaRPr>
          </a:p>
        </p:txBody>
      </p:sp>
    </p:spTree>
    <p:extLst>
      <p:ext uri="{BB962C8B-B14F-4D97-AF65-F5344CB8AC3E}">
        <p14:creationId xmlns:p14="http://schemas.microsoft.com/office/powerpoint/2010/main" val="307411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67F4F-9578-035E-47CB-E40079C383CC}"/>
              </a:ext>
            </a:extLst>
          </p:cNvPr>
          <p:cNvSpPr/>
          <p:nvPr/>
        </p:nvSpPr>
        <p:spPr>
          <a:xfrm>
            <a:off x="-1" y="-339"/>
            <a:ext cx="12192001" cy="1962704"/>
          </a:xfrm>
          <a:prstGeom prst="rect">
            <a:avLst/>
          </a:prstGeom>
          <a:solidFill>
            <a:srgbClr val="001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itle 1023">
            <a:extLst>
              <a:ext uri="{FF2B5EF4-FFF2-40B4-BE49-F238E27FC236}">
                <a16:creationId xmlns:a16="http://schemas.microsoft.com/office/drawing/2014/main" id="{F0AA2056-63C8-01FF-B993-A6CF44A5ED25}"/>
              </a:ext>
            </a:extLst>
          </p:cNvPr>
          <p:cNvSpPr>
            <a:spLocks noGrp="1"/>
          </p:cNvSpPr>
          <p:nvPr>
            <p:ph type="title"/>
          </p:nvPr>
        </p:nvSpPr>
        <p:spPr>
          <a:xfrm>
            <a:off x="115476" y="-113013"/>
            <a:ext cx="10878730" cy="1134819"/>
          </a:xfrm>
        </p:spPr>
        <p:txBody>
          <a:bodyPr>
            <a:normAutofit/>
          </a:bodyPr>
          <a:lstStyle/>
          <a:p>
            <a:r>
              <a:rPr lang="en-US" sz="3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Strategic Priorities Action Plans</a:t>
            </a:r>
            <a:endParaRPr lang="en-US" sz="3200" dirty="0"/>
          </a:p>
        </p:txBody>
      </p:sp>
      <p:sp>
        <p:nvSpPr>
          <p:cNvPr id="38" name="Rectangle 37">
            <a:extLst>
              <a:ext uri="{FF2B5EF4-FFF2-40B4-BE49-F238E27FC236}">
                <a16:creationId xmlns:a16="http://schemas.microsoft.com/office/drawing/2014/main" id="{EB7FA3E4-16FE-20F5-E160-B398BD750151}"/>
              </a:ext>
            </a:extLst>
          </p:cNvPr>
          <p:cNvSpPr/>
          <p:nvPr/>
        </p:nvSpPr>
        <p:spPr>
          <a:xfrm>
            <a:off x="327808" y="768478"/>
            <a:ext cx="11623996" cy="987777"/>
          </a:xfrm>
          <a:prstGeom prst="rect">
            <a:avLst/>
          </a:prstGeom>
          <a:solidFill>
            <a:schemeClr val="bg1"/>
          </a:solidFill>
          <a:ln>
            <a:noFill/>
          </a:ln>
          <a:effectLst>
            <a:outerShdw blurRad="254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5AB2E64-842F-BE8C-98ED-DACAC08AF06B}"/>
              </a:ext>
            </a:extLst>
          </p:cNvPr>
          <p:cNvSpPr txBox="1"/>
          <p:nvPr/>
        </p:nvSpPr>
        <p:spPr>
          <a:xfrm>
            <a:off x="2558265" y="1047962"/>
            <a:ext cx="9145961" cy="390666"/>
          </a:xfrm>
          <a:prstGeom prst="rect">
            <a:avLst/>
          </a:prstGeom>
          <a:noFill/>
        </p:spPr>
        <p:txBody>
          <a:bodyPr wrap="square" lIns="0" rIns="0" rtlCol="0">
            <a:noAutofit/>
          </a:bodyPr>
          <a:lstStyle/>
          <a:p>
            <a:pPr algn="r"/>
            <a:r>
              <a:rPr lang="en-US" sz="1600" dirty="0">
                <a:solidFill>
                  <a:srgbClr val="00144F"/>
                </a:solidFill>
                <a:latin typeface="Segoe UI" panose="020B0502040204020203" pitchFamily="34" charset="0"/>
                <a:cs typeface="Segoe UI" panose="020B0502040204020203" pitchFamily="34" charset="0"/>
              </a:rPr>
              <a:t>Upgrade / enhance current facility and develop and action strategic plan for moving into a new facility</a:t>
            </a:r>
          </a:p>
        </p:txBody>
      </p:sp>
      <p:sp>
        <p:nvSpPr>
          <p:cNvPr id="2" name="TextBox 1">
            <a:extLst>
              <a:ext uri="{FF2B5EF4-FFF2-40B4-BE49-F238E27FC236}">
                <a16:creationId xmlns:a16="http://schemas.microsoft.com/office/drawing/2014/main" id="{329F6F60-7033-DCE6-478D-1999D36E30CD}"/>
              </a:ext>
            </a:extLst>
          </p:cNvPr>
          <p:cNvSpPr txBox="1"/>
          <p:nvPr/>
        </p:nvSpPr>
        <p:spPr>
          <a:xfrm>
            <a:off x="767856" y="952020"/>
            <a:ext cx="1705510" cy="626723"/>
          </a:xfrm>
          <a:prstGeom prst="rect">
            <a:avLst/>
          </a:prstGeom>
          <a:noFill/>
        </p:spPr>
        <p:txBody>
          <a:bodyPr wrap="square" lIns="0" rIns="0" rtlCol="0">
            <a:noAutofit/>
          </a:bodyPr>
          <a:lstStyle/>
          <a:p>
            <a:pPr algn="ctr"/>
            <a:r>
              <a:rPr lang="en-US" sz="1600" b="1" dirty="0">
                <a:solidFill>
                  <a:srgbClr val="192B60"/>
                </a:solidFill>
                <a:latin typeface="Segoe UI" panose="020B0502040204020203" pitchFamily="34" charset="0"/>
                <a:cs typeface="Segoe UI" panose="020B0502040204020203" pitchFamily="34" charset="0"/>
              </a:rPr>
              <a:t>Facilities Enhancement</a:t>
            </a:r>
          </a:p>
        </p:txBody>
      </p:sp>
      <p:sp>
        <p:nvSpPr>
          <p:cNvPr id="3" name="Rectangle 2">
            <a:extLst>
              <a:ext uri="{FF2B5EF4-FFF2-40B4-BE49-F238E27FC236}">
                <a16:creationId xmlns:a16="http://schemas.microsoft.com/office/drawing/2014/main" id="{18B5B555-75AA-C5C8-ECE5-9C72B30AAE9E}"/>
              </a:ext>
            </a:extLst>
          </p:cNvPr>
          <p:cNvSpPr/>
          <p:nvPr/>
        </p:nvSpPr>
        <p:spPr>
          <a:xfrm>
            <a:off x="107743" y="919406"/>
            <a:ext cx="660113" cy="700094"/>
          </a:xfrm>
          <a:prstGeom prst="rect">
            <a:avLst/>
          </a:prstGeom>
          <a:solidFill>
            <a:srgbClr val="F5AE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71C3895-5F5C-618C-4F9C-9970F13E7930}"/>
              </a:ext>
            </a:extLst>
          </p:cNvPr>
          <p:cNvGrpSpPr/>
          <p:nvPr/>
        </p:nvGrpSpPr>
        <p:grpSpPr>
          <a:xfrm>
            <a:off x="200618" y="1086832"/>
            <a:ext cx="479812" cy="357188"/>
            <a:chOff x="5554663" y="3609975"/>
            <a:chExt cx="361950" cy="357188"/>
          </a:xfrm>
          <a:solidFill>
            <a:srgbClr val="00144F"/>
          </a:solidFill>
        </p:grpSpPr>
        <p:sp>
          <p:nvSpPr>
            <p:cNvPr id="5" name="Freeform 1764">
              <a:extLst>
                <a:ext uri="{FF2B5EF4-FFF2-40B4-BE49-F238E27FC236}">
                  <a16:creationId xmlns:a16="http://schemas.microsoft.com/office/drawing/2014/main" id="{13AA3271-A015-706C-A8F7-B09351079619}"/>
                </a:ext>
              </a:extLst>
            </p:cNvPr>
            <p:cNvSpPr>
              <a:spLocks/>
            </p:cNvSpPr>
            <p:nvPr/>
          </p:nvSpPr>
          <p:spPr bwMode="auto">
            <a:xfrm>
              <a:off x="5554663" y="3613150"/>
              <a:ext cx="354013" cy="354013"/>
            </a:xfrm>
            <a:custGeom>
              <a:avLst/>
              <a:gdLst>
                <a:gd name="T0" fmla="*/ 92 w 94"/>
                <a:gd name="T1" fmla="*/ 94 h 94"/>
                <a:gd name="T2" fmla="*/ 2 w 94"/>
                <a:gd name="T3" fmla="*/ 94 h 94"/>
                <a:gd name="T4" fmla="*/ 0 w 94"/>
                <a:gd name="T5" fmla="*/ 92 h 94"/>
                <a:gd name="T6" fmla="*/ 0 w 94"/>
                <a:gd name="T7" fmla="*/ 2 h 94"/>
                <a:gd name="T8" fmla="*/ 2 w 94"/>
                <a:gd name="T9" fmla="*/ 0 h 94"/>
                <a:gd name="T10" fmla="*/ 4 w 94"/>
                <a:gd name="T11" fmla="*/ 2 h 94"/>
                <a:gd name="T12" fmla="*/ 4 w 94"/>
                <a:gd name="T13" fmla="*/ 90 h 94"/>
                <a:gd name="T14" fmla="*/ 92 w 94"/>
                <a:gd name="T15" fmla="*/ 90 h 94"/>
                <a:gd name="T16" fmla="*/ 94 w 94"/>
                <a:gd name="T17" fmla="*/ 92 h 94"/>
                <a:gd name="T18" fmla="*/ 92 w 94"/>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92" y="94"/>
                  </a:moveTo>
                  <a:cubicBezTo>
                    <a:pt x="2" y="94"/>
                    <a:pt x="2" y="94"/>
                    <a:pt x="2" y="94"/>
                  </a:cubicBezTo>
                  <a:cubicBezTo>
                    <a:pt x="1" y="94"/>
                    <a:pt x="0" y="93"/>
                    <a:pt x="0" y="92"/>
                  </a:cubicBezTo>
                  <a:cubicBezTo>
                    <a:pt x="0" y="2"/>
                    <a:pt x="0" y="2"/>
                    <a:pt x="0" y="2"/>
                  </a:cubicBezTo>
                  <a:cubicBezTo>
                    <a:pt x="0" y="1"/>
                    <a:pt x="1" y="0"/>
                    <a:pt x="2" y="0"/>
                  </a:cubicBezTo>
                  <a:cubicBezTo>
                    <a:pt x="3" y="0"/>
                    <a:pt x="4" y="1"/>
                    <a:pt x="4" y="2"/>
                  </a:cubicBezTo>
                  <a:cubicBezTo>
                    <a:pt x="4" y="90"/>
                    <a:pt x="4" y="90"/>
                    <a:pt x="4" y="90"/>
                  </a:cubicBezTo>
                  <a:cubicBezTo>
                    <a:pt x="92" y="90"/>
                    <a:pt x="92" y="90"/>
                    <a:pt x="92" y="90"/>
                  </a:cubicBezTo>
                  <a:cubicBezTo>
                    <a:pt x="93" y="90"/>
                    <a:pt x="94" y="91"/>
                    <a:pt x="94" y="92"/>
                  </a:cubicBezTo>
                  <a:cubicBezTo>
                    <a:pt x="94" y="93"/>
                    <a:pt x="93" y="94"/>
                    <a:pt x="9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1765">
              <a:extLst>
                <a:ext uri="{FF2B5EF4-FFF2-40B4-BE49-F238E27FC236}">
                  <a16:creationId xmlns:a16="http://schemas.microsoft.com/office/drawing/2014/main" id="{A7D785AA-BC4E-1CD1-71E7-245D4D24B2F1}"/>
                </a:ext>
              </a:extLst>
            </p:cNvPr>
            <p:cNvSpPr>
              <a:spLocks noEditPoints="1"/>
            </p:cNvSpPr>
            <p:nvPr/>
          </p:nvSpPr>
          <p:spPr bwMode="auto">
            <a:xfrm>
              <a:off x="5653088" y="3684588"/>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3"/>
                    <a:pt x="4" y="0"/>
                    <a:pt x="8" y="0"/>
                  </a:cubicBezTo>
                  <a:cubicBezTo>
                    <a:pt x="12" y="0"/>
                    <a:pt x="16" y="3"/>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1766">
              <a:extLst>
                <a:ext uri="{FF2B5EF4-FFF2-40B4-BE49-F238E27FC236}">
                  <a16:creationId xmlns:a16="http://schemas.microsoft.com/office/drawing/2014/main" id="{C5E0F0CF-CA12-D5FC-D8EC-DA3DE0206050}"/>
                </a:ext>
              </a:extLst>
            </p:cNvPr>
            <p:cNvSpPr>
              <a:spLocks noEditPoints="1"/>
            </p:cNvSpPr>
            <p:nvPr/>
          </p:nvSpPr>
          <p:spPr bwMode="auto">
            <a:xfrm>
              <a:off x="5641975" y="3824288"/>
              <a:ext cx="60325" cy="58738"/>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3" y="16"/>
                    <a:pt x="0" y="13"/>
                    <a:pt x="0" y="8"/>
                  </a:cubicBezTo>
                  <a:cubicBezTo>
                    <a:pt x="0" y="4"/>
                    <a:pt x="3" y="0"/>
                    <a:pt x="8" y="0"/>
                  </a:cubicBezTo>
                  <a:cubicBezTo>
                    <a:pt x="12" y="0"/>
                    <a:pt x="16" y="4"/>
                    <a:pt x="16" y="8"/>
                  </a:cubicBezTo>
                  <a:cubicBezTo>
                    <a:pt x="16" y="13"/>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1767">
              <a:extLst>
                <a:ext uri="{FF2B5EF4-FFF2-40B4-BE49-F238E27FC236}">
                  <a16:creationId xmlns:a16="http://schemas.microsoft.com/office/drawing/2014/main" id="{BB750EC3-42B1-665B-6A0C-1F0BE27ED4E8}"/>
                </a:ext>
              </a:extLst>
            </p:cNvPr>
            <p:cNvSpPr>
              <a:spLocks noEditPoints="1"/>
            </p:cNvSpPr>
            <p:nvPr/>
          </p:nvSpPr>
          <p:spPr bwMode="auto">
            <a:xfrm>
              <a:off x="5765800" y="3717925"/>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3"/>
                    <a:pt x="0" y="8"/>
                  </a:cubicBezTo>
                  <a:cubicBezTo>
                    <a:pt x="0" y="4"/>
                    <a:pt x="4" y="0"/>
                    <a:pt x="8" y="0"/>
                  </a:cubicBezTo>
                  <a:cubicBezTo>
                    <a:pt x="13" y="0"/>
                    <a:pt x="16" y="4"/>
                    <a:pt x="16" y="8"/>
                  </a:cubicBezTo>
                  <a:cubicBezTo>
                    <a:pt x="16"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1768">
              <a:extLst>
                <a:ext uri="{FF2B5EF4-FFF2-40B4-BE49-F238E27FC236}">
                  <a16:creationId xmlns:a16="http://schemas.microsoft.com/office/drawing/2014/main" id="{245D55BA-1B82-7C59-9F84-B95011FB57D7}"/>
                </a:ext>
              </a:extLst>
            </p:cNvPr>
            <p:cNvSpPr>
              <a:spLocks noEditPoints="1"/>
            </p:cNvSpPr>
            <p:nvPr/>
          </p:nvSpPr>
          <p:spPr bwMode="auto">
            <a:xfrm>
              <a:off x="5749925" y="3824288"/>
              <a:ext cx="60325" cy="58738"/>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3"/>
                    <a:pt x="0" y="8"/>
                  </a:cubicBezTo>
                  <a:cubicBezTo>
                    <a:pt x="0" y="4"/>
                    <a:pt x="4" y="0"/>
                    <a:pt x="8" y="0"/>
                  </a:cubicBezTo>
                  <a:cubicBezTo>
                    <a:pt x="13" y="0"/>
                    <a:pt x="16" y="4"/>
                    <a:pt x="16" y="8"/>
                  </a:cubicBezTo>
                  <a:cubicBezTo>
                    <a:pt x="16"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1769">
              <a:extLst>
                <a:ext uri="{FF2B5EF4-FFF2-40B4-BE49-F238E27FC236}">
                  <a16:creationId xmlns:a16="http://schemas.microsoft.com/office/drawing/2014/main" id="{78818830-C798-4AC0-3244-4140D25F9DCC}"/>
                </a:ext>
              </a:extLst>
            </p:cNvPr>
            <p:cNvSpPr>
              <a:spLocks noEditPoints="1"/>
            </p:cNvSpPr>
            <p:nvPr/>
          </p:nvSpPr>
          <p:spPr bwMode="auto">
            <a:xfrm>
              <a:off x="5856288" y="3763963"/>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3"/>
                    <a:pt x="0" y="8"/>
                  </a:cubicBezTo>
                  <a:cubicBezTo>
                    <a:pt x="0" y="4"/>
                    <a:pt x="4" y="0"/>
                    <a:pt x="8" y="0"/>
                  </a:cubicBezTo>
                  <a:cubicBezTo>
                    <a:pt x="12" y="0"/>
                    <a:pt x="16" y="4"/>
                    <a:pt x="16" y="8"/>
                  </a:cubicBezTo>
                  <a:cubicBezTo>
                    <a:pt x="16" y="13"/>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1770">
              <a:extLst>
                <a:ext uri="{FF2B5EF4-FFF2-40B4-BE49-F238E27FC236}">
                  <a16:creationId xmlns:a16="http://schemas.microsoft.com/office/drawing/2014/main" id="{9C883078-1182-7984-A2B0-9D9517098953}"/>
                </a:ext>
              </a:extLst>
            </p:cNvPr>
            <p:cNvSpPr>
              <a:spLocks noEditPoints="1"/>
            </p:cNvSpPr>
            <p:nvPr/>
          </p:nvSpPr>
          <p:spPr bwMode="auto">
            <a:xfrm>
              <a:off x="5856288" y="3609975"/>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1771">
              <a:extLst>
                <a:ext uri="{FF2B5EF4-FFF2-40B4-BE49-F238E27FC236}">
                  <a16:creationId xmlns:a16="http://schemas.microsoft.com/office/drawing/2014/main" id="{F167743B-29E0-27B6-EEBB-6F98E06EE949}"/>
                </a:ext>
              </a:extLst>
            </p:cNvPr>
            <p:cNvSpPr>
              <a:spLocks/>
            </p:cNvSpPr>
            <p:nvPr/>
          </p:nvSpPr>
          <p:spPr bwMode="auto">
            <a:xfrm>
              <a:off x="5803900" y="3646488"/>
              <a:ext cx="74613" cy="95250"/>
            </a:xfrm>
            <a:custGeom>
              <a:avLst/>
              <a:gdLst>
                <a:gd name="T0" fmla="*/ 2 w 20"/>
                <a:gd name="T1" fmla="*/ 25 h 25"/>
                <a:gd name="T2" fmla="*/ 1 w 20"/>
                <a:gd name="T3" fmla="*/ 24 h 25"/>
                <a:gd name="T4" fmla="*/ 1 w 20"/>
                <a:gd name="T5" fmla="*/ 21 h 25"/>
                <a:gd name="T6" fmla="*/ 16 w 20"/>
                <a:gd name="T7" fmla="*/ 1 h 25"/>
                <a:gd name="T8" fmla="*/ 19 w 20"/>
                <a:gd name="T9" fmla="*/ 1 h 25"/>
                <a:gd name="T10" fmla="*/ 20 w 20"/>
                <a:gd name="T11" fmla="*/ 4 h 25"/>
                <a:gd name="T12" fmla="*/ 4 w 20"/>
                <a:gd name="T13" fmla="*/ 24 h 25"/>
                <a:gd name="T14" fmla="*/ 2 w 2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5">
                  <a:moveTo>
                    <a:pt x="2" y="25"/>
                  </a:moveTo>
                  <a:cubicBezTo>
                    <a:pt x="2" y="25"/>
                    <a:pt x="1" y="24"/>
                    <a:pt x="1" y="24"/>
                  </a:cubicBezTo>
                  <a:cubicBezTo>
                    <a:pt x="0" y="23"/>
                    <a:pt x="0" y="22"/>
                    <a:pt x="1" y="21"/>
                  </a:cubicBezTo>
                  <a:cubicBezTo>
                    <a:pt x="16" y="1"/>
                    <a:pt x="16" y="1"/>
                    <a:pt x="16" y="1"/>
                  </a:cubicBezTo>
                  <a:cubicBezTo>
                    <a:pt x="17" y="0"/>
                    <a:pt x="18" y="0"/>
                    <a:pt x="19" y="1"/>
                  </a:cubicBezTo>
                  <a:cubicBezTo>
                    <a:pt x="20" y="2"/>
                    <a:pt x="20" y="3"/>
                    <a:pt x="20" y="4"/>
                  </a:cubicBezTo>
                  <a:cubicBezTo>
                    <a:pt x="4" y="24"/>
                    <a:pt x="4" y="24"/>
                    <a:pt x="4" y="24"/>
                  </a:cubicBezTo>
                  <a:cubicBezTo>
                    <a:pt x="3" y="24"/>
                    <a:pt x="3" y="25"/>
                    <a:pt x="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772">
              <a:extLst>
                <a:ext uri="{FF2B5EF4-FFF2-40B4-BE49-F238E27FC236}">
                  <a16:creationId xmlns:a16="http://schemas.microsoft.com/office/drawing/2014/main" id="{58CD89CA-41B2-24C8-64E1-CE4D7B12BC5E}"/>
                </a:ext>
              </a:extLst>
            </p:cNvPr>
            <p:cNvSpPr>
              <a:spLocks/>
            </p:cNvSpPr>
            <p:nvPr/>
          </p:nvSpPr>
          <p:spPr bwMode="auto">
            <a:xfrm>
              <a:off x="5694363" y="3711575"/>
              <a:ext cx="90488" cy="41275"/>
            </a:xfrm>
            <a:custGeom>
              <a:avLst/>
              <a:gdLst>
                <a:gd name="T0" fmla="*/ 22 w 24"/>
                <a:gd name="T1" fmla="*/ 11 h 11"/>
                <a:gd name="T2" fmla="*/ 21 w 24"/>
                <a:gd name="T3" fmla="*/ 11 h 11"/>
                <a:gd name="T4" fmla="*/ 2 w 24"/>
                <a:gd name="T5" fmla="*/ 4 h 11"/>
                <a:gd name="T6" fmla="*/ 1 w 24"/>
                <a:gd name="T7" fmla="*/ 2 h 11"/>
                <a:gd name="T8" fmla="*/ 3 w 24"/>
                <a:gd name="T9" fmla="*/ 1 h 11"/>
                <a:gd name="T10" fmla="*/ 22 w 24"/>
                <a:gd name="T11" fmla="*/ 7 h 11"/>
                <a:gd name="T12" fmla="*/ 24 w 24"/>
                <a:gd name="T13" fmla="*/ 9 h 11"/>
                <a:gd name="T14" fmla="*/ 22 w 24"/>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
                  <a:moveTo>
                    <a:pt x="22" y="11"/>
                  </a:moveTo>
                  <a:cubicBezTo>
                    <a:pt x="21" y="11"/>
                    <a:pt x="21" y="11"/>
                    <a:pt x="21" y="11"/>
                  </a:cubicBezTo>
                  <a:cubicBezTo>
                    <a:pt x="2" y="4"/>
                    <a:pt x="2" y="4"/>
                    <a:pt x="2" y="4"/>
                  </a:cubicBezTo>
                  <a:cubicBezTo>
                    <a:pt x="1" y="4"/>
                    <a:pt x="0" y="3"/>
                    <a:pt x="1" y="2"/>
                  </a:cubicBezTo>
                  <a:cubicBezTo>
                    <a:pt x="1" y="1"/>
                    <a:pt x="2" y="0"/>
                    <a:pt x="3" y="1"/>
                  </a:cubicBezTo>
                  <a:cubicBezTo>
                    <a:pt x="22" y="7"/>
                    <a:pt x="22" y="7"/>
                    <a:pt x="22" y="7"/>
                  </a:cubicBezTo>
                  <a:cubicBezTo>
                    <a:pt x="23" y="7"/>
                    <a:pt x="24" y="8"/>
                    <a:pt x="24" y="9"/>
                  </a:cubicBezTo>
                  <a:cubicBezTo>
                    <a:pt x="23" y="10"/>
                    <a:pt x="23"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1773">
              <a:extLst>
                <a:ext uri="{FF2B5EF4-FFF2-40B4-BE49-F238E27FC236}">
                  <a16:creationId xmlns:a16="http://schemas.microsoft.com/office/drawing/2014/main" id="{F8B7CC88-2AEC-D437-81B3-1BBE5B8794EE}"/>
                </a:ext>
              </a:extLst>
            </p:cNvPr>
            <p:cNvSpPr>
              <a:spLocks/>
            </p:cNvSpPr>
            <p:nvPr/>
          </p:nvSpPr>
          <p:spPr bwMode="auto">
            <a:xfrm>
              <a:off x="5554663" y="3717925"/>
              <a:ext cx="117475" cy="76200"/>
            </a:xfrm>
            <a:custGeom>
              <a:avLst/>
              <a:gdLst>
                <a:gd name="T0" fmla="*/ 2 w 31"/>
                <a:gd name="T1" fmla="*/ 20 h 20"/>
                <a:gd name="T2" fmla="*/ 0 w 31"/>
                <a:gd name="T3" fmla="*/ 19 h 20"/>
                <a:gd name="T4" fmla="*/ 1 w 31"/>
                <a:gd name="T5" fmla="*/ 16 h 20"/>
                <a:gd name="T6" fmla="*/ 28 w 31"/>
                <a:gd name="T7" fmla="*/ 0 h 20"/>
                <a:gd name="T8" fmla="*/ 31 w 31"/>
                <a:gd name="T9" fmla="*/ 1 h 20"/>
                <a:gd name="T10" fmla="*/ 30 w 31"/>
                <a:gd name="T11" fmla="*/ 4 h 20"/>
                <a:gd name="T12" fmla="*/ 3 w 31"/>
                <a:gd name="T13" fmla="*/ 20 h 20"/>
                <a:gd name="T14" fmla="*/ 2 w 31"/>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0">
                  <a:moveTo>
                    <a:pt x="2" y="20"/>
                  </a:moveTo>
                  <a:cubicBezTo>
                    <a:pt x="1" y="20"/>
                    <a:pt x="1" y="20"/>
                    <a:pt x="0" y="19"/>
                  </a:cubicBezTo>
                  <a:cubicBezTo>
                    <a:pt x="0" y="18"/>
                    <a:pt x="0" y="17"/>
                    <a:pt x="1" y="16"/>
                  </a:cubicBezTo>
                  <a:cubicBezTo>
                    <a:pt x="28" y="0"/>
                    <a:pt x="28" y="0"/>
                    <a:pt x="28" y="0"/>
                  </a:cubicBezTo>
                  <a:cubicBezTo>
                    <a:pt x="29" y="0"/>
                    <a:pt x="30" y="0"/>
                    <a:pt x="31" y="1"/>
                  </a:cubicBezTo>
                  <a:cubicBezTo>
                    <a:pt x="31" y="2"/>
                    <a:pt x="31" y="3"/>
                    <a:pt x="30" y="4"/>
                  </a:cubicBezTo>
                  <a:cubicBezTo>
                    <a:pt x="3" y="20"/>
                    <a:pt x="3" y="20"/>
                    <a:pt x="3" y="20"/>
                  </a:cubicBezTo>
                  <a:cubicBezTo>
                    <a:pt x="3" y="20"/>
                    <a:pt x="2" y="20"/>
                    <a:pt x="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1774">
              <a:extLst>
                <a:ext uri="{FF2B5EF4-FFF2-40B4-BE49-F238E27FC236}">
                  <a16:creationId xmlns:a16="http://schemas.microsoft.com/office/drawing/2014/main" id="{0FCAEDB3-2FBE-E883-D79B-48DAAF6A40F4}"/>
                </a:ext>
              </a:extLst>
            </p:cNvPr>
            <p:cNvSpPr>
              <a:spLocks/>
            </p:cNvSpPr>
            <p:nvPr/>
          </p:nvSpPr>
          <p:spPr bwMode="auto">
            <a:xfrm>
              <a:off x="5791200" y="3797300"/>
              <a:ext cx="82550" cy="52388"/>
            </a:xfrm>
            <a:custGeom>
              <a:avLst/>
              <a:gdLst>
                <a:gd name="T0" fmla="*/ 3 w 22"/>
                <a:gd name="T1" fmla="*/ 14 h 14"/>
                <a:gd name="T2" fmla="*/ 1 w 22"/>
                <a:gd name="T3" fmla="*/ 13 h 14"/>
                <a:gd name="T4" fmla="*/ 2 w 22"/>
                <a:gd name="T5" fmla="*/ 11 h 14"/>
                <a:gd name="T6" fmla="*/ 19 w 22"/>
                <a:gd name="T7" fmla="*/ 1 h 14"/>
                <a:gd name="T8" fmla="*/ 22 w 22"/>
                <a:gd name="T9" fmla="*/ 1 h 14"/>
                <a:gd name="T10" fmla="*/ 21 w 22"/>
                <a:gd name="T11" fmla="*/ 4 h 14"/>
                <a:gd name="T12" fmla="*/ 4 w 22"/>
                <a:gd name="T13" fmla="*/ 14 h 14"/>
                <a:gd name="T14" fmla="*/ 3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3" y="14"/>
                  </a:moveTo>
                  <a:cubicBezTo>
                    <a:pt x="2" y="14"/>
                    <a:pt x="1" y="14"/>
                    <a:pt x="1" y="13"/>
                  </a:cubicBezTo>
                  <a:cubicBezTo>
                    <a:pt x="0" y="12"/>
                    <a:pt x="1" y="11"/>
                    <a:pt x="2" y="11"/>
                  </a:cubicBezTo>
                  <a:cubicBezTo>
                    <a:pt x="19" y="1"/>
                    <a:pt x="19" y="1"/>
                    <a:pt x="19" y="1"/>
                  </a:cubicBezTo>
                  <a:cubicBezTo>
                    <a:pt x="20" y="0"/>
                    <a:pt x="21" y="0"/>
                    <a:pt x="22" y="1"/>
                  </a:cubicBezTo>
                  <a:cubicBezTo>
                    <a:pt x="22" y="2"/>
                    <a:pt x="22" y="3"/>
                    <a:pt x="21" y="4"/>
                  </a:cubicBezTo>
                  <a:cubicBezTo>
                    <a:pt x="4" y="14"/>
                    <a:pt x="4" y="14"/>
                    <a:pt x="4" y="14"/>
                  </a:cubicBezTo>
                  <a:cubicBezTo>
                    <a:pt x="3" y="14"/>
                    <a:pt x="3" y="14"/>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1775">
              <a:extLst>
                <a:ext uri="{FF2B5EF4-FFF2-40B4-BE49-F238E27FC236}">
                  <a16:creationId xmlns:a16="http://schemas.microsoft.com/office/drawing/2014/main" id="{9E31D768-B6B2-B4D1-90F0-EBD5A5EDD5E2}"/>
                </a:ext>
              </a:extLst>
            </p:cNvPr>
            <p:cNvSpPr>
              <a:spLocks/>
            </p:cNvSpPr>
            <p:nvPr/>
          </p:nvSpPr>
          <p:spPr bwMode="auto">
            <a:xfrm>
              <a:off x="5686425" y="3846513"/>
              <a:ext cx="79375" cy="14288"/>
            </a:xfrm>
            <a:custGeom>
              <a:avLst/>
              <a:gdLst>
                <a:gd name="T0" fmla="*/ 19 w 21"/>
                <a:gd name="T1" fmla="*/ 4 h 4"/>
                <a:gd name="T2" fmla="*/ 2 w 21"/>
                <a:gd name="T3" fmla="*/ 4 h 4"/>
                <a:gd name="T4" fmla="*/ 0 w 21"/>
                <a:gd name="T5" fmla="*/ 2 h 4"/>
                <a:gd name="T6" fmla="*/ 2 w 21"/>
                <a:gd name="T7" fmla="*/ 0 h 4"/>
                <a:gd name="T8" fmla="*/ 19 w 21"/>
                <a:gd name="T9" fmla="*/ 0 h 4"/>
                <a:gd name="T10" fmla="*/ 21 w 21"/>
                <a:gd name="T11" fmla="*/ 2 h 4"/>
                <a:gd name="T12" fmla="*/ 19 w 2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1" h="4">
                  <a:moveTo>
                    <a:pt x="19" y="4"/>
                  </a:moveTo>
                  <a:cubicBezTo>
                    <a:pt x="2" y="4"/>
                    <a:pt x="2" y="4"/>
                    <a:pt x="2" y="4"/>
                  </a:cubicBezTo>
                  <a:cubicBezTo>
                    <a:pt x="1" y="4"/>
                    <a:pt x="0" y="3"/>
                    <a:pt x="0" y="2"/>
                  </a:cubicBezTo>
                  <a:cubicBezTo>
                    <a:pt x="0" y="1"/>
                    <a:pt x="1" y="0"/>
                    <a:pt x="2" y="0"/>
                  </a:cubicBezTo>
                  <a:cubicBezTo>
                    <a:pt x="19" y="0"/>
                    <a:pt x="19" y="0"/>
                    <a:pt x="19" y="0"/>
                  </a:cubicBezTo>
                  <a:cubicBezTo>
                    <a:pt x="21" y="0"/>
                    <a:pt x="21" y="1"/>
                    <a:pt x="21" y="2"/>
                  </a:cubicBezTo>
                  <a:cubicBezTo>
                    <a:pt x="21" y="3"/>
                    <a:pt x="21"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776">
              <a:extLst>
                <a:ext uri="{FF2B5EF4-FFF2-40B4-BE49-F238E27FC236}">
                  <a16:creationId xmlns:a16="http://schemas.microsoft.com/office/drawing/2014/main" id="{31580E39-3E1B-F3B8-0566-6CEC1C631918}"/>
                </a:ext>
              </a:extLst>
            </p:cNvPr>
            <p:cNvSpPr>
              <a:spLocks/>
            </p:cNvSpPr>
            <p:nvPr/>
          </p:nvSpPr>
          <p:spPr bwMode="auto">
            <a:xfrm>
              <a:off x="5554663" y="3857625"/>
              <a:ext cx="106363" cy="71438"/>
            </a:xfrm>
            <a:custGeom>
              <a:avLst/>
              <a:gdLst>
                <a:gd name="T0" fmla="*/ 3 w 28"/>
                <a:gd name="T1" fmla="*/ 19 h 19"/>
                <a:gd name="T2" fmla="*/ 1 w 28"/>
                <a:gd name="T3" fmla="*/ 19 h 19"/>
                <a:gd name="T4" fmla="*/ 2 w 28"/>
                <a:gd name="T5" fmla="*/ 16 h 19"/>
                <a:gd name="T6" fmla="*/ 25 w 28"/>
                <a:gd name="T7" fmla="*/ 1 h 19"/>
                <a:gd name="T8" fmla="*/ 27 w 28"/>
                <a:gd name="T9" fmla="*/ 1 h 19"/>
                <a:gd name="T10" fmla="*/ 27 w 28"/>
                <a:gd name="T11" fmla="*/ 4 h 19"/>
                <a:gd name="T12" fmla="*/ 4 w 28"/>
                <a:gd name="T13" fmla="*/ 19 h 19"/>
                <a:gd name="T14" fmla="*/ 3 w 2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9">
                  <a:moveTo>
                    <a:pt x="3" y="19"/>
                  </a:moveTo>
                  <a:cubicBezTo>
                    <a:pt x="2" y="19"/>
                    <a:pt x="1" y="19"/>
                    <a:pt x="1" y="19"/>
                  </a:cubicBezTo>
                  <a:cubicBezTo>
                    <a:pt x="0" y="18"/>
                    <a:pt x="1" y="16"/>
                    <a:pt x="2" y="16"/>
                  </a:cubicBezTo>
                  <a:cubicBezTo>
                    <a:pt x="25" y="1"/>
                    <a:pt x="25" y="1"/>
                    <a:pt x="25" y="1"/>
                  </a:cubicBezTo>
                  <a:cubicBezTo>
                    <a:pt x="26" y="0"/>
                    <a:pt x="27" y="0"/>
                    <a:pt x="27" y="1"/>
                  </a:cubicBezTo>
                  <a:cubicBezTo>
                    <a:pt x="28" y="2"/>
                    <a:pt x="28" y="3"/>
                    <a:pt x="27" y="4"/>
                  </a:cubicBezTo>
                  <a:cubicBezTo>
                    <a:pt x="4" y="19"/>
                    <a:pt x="4" y="19"/>
                    <a:pt x="4" y="19"/>
                  </a:cubicBezTo>
                  <a:cubicBezTo>
                    <a:pt x="3" y="19"/>
                    <a:pt x="3" y="19"/>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0" name="Rectangle 19">
            <a:extLst>
              <a:ext uri="{FF2B5EF4-FFF2-40B4-BE49-F238E27FC236}">
                <a16:creationId xmlns:a16="http://schemas.microsoft.com/office/drawing/2014/main" id="{C0AC4E51-A4E3-1948-A8C4-6B5BD08E300F}"/>
              </a:ext>
            </a:extLst>
          </p:cNvPr>
          <p:cNvSpPr/>
          <p:nvPr/>
        </p:nvSpPr>
        <p:spPr>
          <a:xfrm>
            <a:off x="115476" y="2137025"/>
            <a:ext cx="11836328" cy="4274049"/>
          </a:xfrm>
          <a:prstGeom prst="rect">
            <a:avLst/>
          </a:prstGeom>
          <a:noFill/>
          <a:ln w="12700" cap="flat" cmpd="sng" algn="ctr">
            <a:solidFill>
              <a:srgbClr val="003865"/>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b="1" u="sng" dirty="0">
                <a:solidFill>
                  <a:schemeClr val="tx1"/>
                </a:solidFill>
              </a:rPr>
              <a:t>Objectives / Activities / Timeline / Performance Indicators:</a:t>
            </a:r>
          </a:p>
          <a:p>
            <a:pPr marL="342900" indent="-342900">
              <a:buAutoNum type="arabicPeriod" startAt="2"/>
            </a:pPr>
            <a:r>
              <a:rPr lang="en-US" sz="1400" b="1" u="sng" dirty="0">
                <a:solidFill>
                  <a:schemeClr val="tx1"/>
                </a:solidFill>
              </a:rPr>
              <a:t>Future Facility Planning</a:t>
            </a:r>
          </a:p>
          <a:p>
            <a:r>
              <a:rPr lang="en-US" sz="1400" i="1" u="sng" dirty="0">
                <a:solidFill>
                  <a:schemeClr val="tx1"/>
                </a:solidFill>
              </a:rPr>
              <a:t>Objective</a:t>
            </a:r>
            <a:r>
              <a:rPr lang="en-US" sz="1400" dirty="0">
                <a:solidFill>
                  <a:schemeClr val="tx1"/>
                </a:solidFill>
              </a:rPr>
              <a:t>: Identify potential locations and establish comprehensive plan for building a new facility or purchasing an existing one</a:t>
            </a:r>
          </a:p>
          <a:p>
            <a:r>
              <a:rPr lang="en-US" sz="1400" i="1" u="sng" dirty="0">
                <a:solidFill>
                  <a:schemeClr val="tx1"/>
                </a:solidFill>
              </a:rPr>
              <a:t>Activities</a:t>
            </a:r>
            <a:r>
              <a:rPr lang="en-US" sz="1400" dirty="0">
                <a:solidFill>
                  <a:schemeClr val="tx1"/>
                </a:solidFill>
              </a:rPr>
              <a:t>: </a:t>
            </a:r>
            <a:br>
              <a:rPr lang="en-US" sz="1400" dirty="0">
                <a:solidFill>
                  <a:schemeClr val="tx1"/>
                </a:solidFill>
              </a:rPr>
            </a:br>
            <a:r>
              <a:rPr lang="en-US" sz="1400" dirty="0">
                <a:solidFill>
                  <a:schemeClr val="tx1"/>
                </a:solidFill>
              </a:rPr>
              <a:t>a. Reassemble the facilities enhancement taskforce including a project manager to lead the project.  Clearly define the roles and responsibilities of taskforce members including (but not limited to) a real estate agent, architect and relevant stakeholders</a:t>
            </a:r>
            <a:br>
              <a:rPr lang="en-US" sz="1400" dirty="0">
                <a:solidFill>
                  <a:schemeClr val="tx1"/>
                </a:solidFill>
              </a:rPr>
            </a:br>
            <a:r>
              <a:rPr lang="en-US" sz="1400" dirty="0">
                <a:solidFill>
                  <a:schemeClr val="tx1"/>
                </a:solidFill>
              </a:rPr>
              <a:t>b. Collaborate with real estate agent to identify suitable locations for new facility </a:t>
            </a:r>
            <a:br>
              <a:rPr lang="en-US" sz="1400" dirty="0">
                <a:solidFill>
                  <a:schemeClr val="tx1"/>
                </a:solidFill>
              </a:rPr>
            </a:br>
            <a:r>
              <a:rPr lang="en-US" sz="1400" dirty="0">
                <a:solidFill>
                  <a:schemeClr val="tx1"/>
                </a:solidFill>
              </a:rPr>
              <a:t>c. Develop architectural plan for the school with the following considerations: </a:t>
            </a:r>
            <a:r>
              <a:rPr lang="en-US" sz="1400" dirty="0" err="1">
                <a:solidFill>
                  <a:schemeClr val="tx1"/>
                </a:solidFill>
              </a:rPr>
              <a:t>i</a:t>
            </a:r>
            <a:r>
              <a:rPr lang="en-US" sz="1400" dirty="0">
                <a:solidFill>
                  <a:schemeClr val="tx1"/>
                </a:solidFill>
              </a:rPr>
              <a:t>. 4 classes per grade, ii. Possible winged off elementary, middle and high school (if approved), iii. Center area for large auditorium and cafeteria.  Identify zoning requirements, permit needs and site surveys</a:t>
            </a:r>
          </a:p>
          <a:p>
            <a:r>
              <a:rPr lang="en-US" sz="1400" dirty="0">
                <a:solidFill>
                  <a:schemeClr val="tx1"/>
                </a:solidFill>
              </a:rPr>
              <a:t>d. Conduct comprehensive financial assessment to determine funding requirement for future facility project and explore sources of funding including grants, donations, loans, etc.</a:t>
            </a:r>
            <a:br>
              <a:rPr lang="en-US" sz="1400" dirty="0">
                <a:solidFill>
                  <a:schemeClr val="tx1"/>
                </a:solidFill>
              </a:rPr>
            </a:br>
            <a:r>
              <a:rPr lang="en-US" sz="1400" dirty="0">
                <a:solidFill>
                  <a:schemeClr val="tx1"/>
                </a:solidFill>
              </a:rPr>
              <a:t>d. Continuously engage school community input (including parents and teachers) when evaluating prospective sites</a:t>
            </a:r>
            <a:br>
              <a:rPr lang="en-US" sz="1400" dirty="0">
                <a:solidFill>
                  <a:schemeClr val="tx1"/>
                </a:solidFill>
              </a:rPr>
            </a:br>
            <a:r>
              <a:rPr lang="en-US" sz="1400" i="1" u="sng" dirty="0">
                <a:solidFill>
                  <a:schemeClr val="tx1"/>
                </a:solidFill>
              </a:rPr>
              <a:t>Timeline</a:t>
            </a:r>
            <a:r>
              <a:rPr lang="en-US" sz="1400" dirty="0">
                <a:solidFill>
                  <a:schemeClr val="tx1"/>
                </a:solidFill>
              </a:rPr>
              <a:t>:  Reassemble the taskforce immediately with goal of setting up project plan within the next six months.  </a:t>
            </a:r>
            <a:r>
              <a:rPr lang="en-US" sz="1400" b="1" u="sng" dirty="0">
                <a:solidFill>
                  <a:schemeClr val="tx1"/>
                </a:solidFill>
              </a:rPr>
              <a:t>NOTE: We will not be able to source funding without a renewed charter agreement</a:t>
            </a:r>
          </a:p>
          <a:p>
            <a:r>
              <a:rPr lang="en-US" sz="1400" i="1" u="sng" dirty="0">
                <a:solidFill>
                  <a:schemeClr val="tx1"/>
                </a:solidFill>
              </a:rPr>
              <a:t>Performance Indicators</a:t>
            </a:r>
            <a:r>
              <a:rPr lang="en-US" sz="1400" dirty="0">
                <a:solidFill>
                  <a:schemeClr val="tx1"/>
                </a:solidFill>
              </a:rPr>
              <a:t>: Measurements TBD with input from PM and taskforce</a:t>
            </a:r>
          </a:p>
          <a:p>
            <a:r>
              <a:rPr lang="en-US" sz="1400" i="1" u="sng" dirty="0">
                <a:solidFill>
                  <a:schemeClr val="tx1"/>
                </a:solidFill>
              </a:rPr>
              <a:t>Responsibility</a:t>
            </a:r>
            <a:r>
              <a:rPr lang="en-US" sz="1400" dirty="0">
                <a:solidFill>
                  <a:schemeClr val="tx1"/>
                </a:solidFill>
              </a:rPr>
              <a:t>: Facilities Committee with reliance on school improvement committee for Charter Renewal and High School Application and Curriculum approval / Treasurer for budget and financial assessment</a:t>
            </a:r>
            <a:endParaRPr lang="en-US" sz="1200" dirty="0">
              <a:solidFill>
                <a:schemeClr val="tx1"/>
              </a:solidFill>
            </a:endParaRPr>
          </a:p>
        </p:txBody>
      </p:sp>
    </p:spTree>
    <p:extLst>
      <p:ext uri="{BB962C8B-B14F-4D97-AF65-F5344CB8AC3E}">
        <p14:creationId xmlns:p14="http://schemas.microsoft.com/office/powerpoint/2010/main" val="193738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67F4F-9578-035E-47CB-E40079C383CC}"/>
              </a:ext>
            </a:extLst>
          </p:cNvPr>
          <p:cNvSpPr/>
          <p:nvPr/>
        </p:nvSpPr>
        <p:spPr>
          <a:xfrm>
            <a:off x="-1" y="-339"/>
            <a:ext cx="12192001" cy="1962704"/>
          </a:xfrm>
          <a:prstGeom prst="rect">
            <a:avLst/>
          </a:prstGeom>
          <a:solidFill>
            <a:srgbClr val="001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itle 1023">
            <a:extLst>
              <a:ext uri="{FF2B5EF4-FFF2-40B4-BE49-F238E27FC236}">
                <a16:creationId xmlns:a16="http://schemas.microsoft.com/office/drawing/2014/main" id="{F0AA2056-63C8-01FF-B993-A6CF44A5ED25}"/>
              </a:ext>
            </a:extLst>
          </p:cNvPr>
          <p:cNvSpPr>
            <a:spLocks noGrp="1"/>
          </p:cNvSpPr>
          <p:nvPr>
            <p:ph type="title"/>
          </p:nvPr>
        </p:nvSpPr>
        <p:spPr>
          <a:xfrm>
            <a:off x="115476" y="-113013"/>
            <a:ext cx="10878730" cy="1134819"/>
          </a:xfrm>
        </p:spPr>
        <p:txBody>
          <a:bodyPr>
            <a:normAutofit/>
          </a:bodyPr>
          <a:lstStyle/>
          <a:p>
            <a:r>
              <a:rPr lang="en-US" sz="3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Strategic Priorities Action Plans</a:t>
            </a:r>
            <a:endParaRPr lang="en-US" sz="3200" dirty="0"/>
          </a:p>
        </p:txBody>
      </p:sp>
      <p:sp>
        <p:nvSpPr>
          <p:cNvPr id="38" name="Rectangle 37">
            <a:extLst>
              <a:ext uri="{FF2B5EF4-FFF2-40B4-BE49-F238E27FC236}">
                <a16:creationId xmlns:a16="http://schemas.microsoft.com/office/drawing/2014/main" id="{EB7FA3E4-16FE-20F5-E160-B398BD750151}"/>
              </a:ext>
            </a:extLst>
          </p:cNvPr>
          <p:cNvSpPr/>
          <p:nvPr/>
        </p:nvSpPr>
        <p:spPr>
          <a:xfrm>
            <a:off x="327808" y="768478"/>
            <a:ext cx="11623996" cy="987777"/>
          </a:xfrm>
          <a:prstGeom prst="rect">
            <a:avLst/>
          </a:prstGeom>
          <a:solidFill>
            <a:schemeClr val="bg1"/>
          </a:solidFill>
          <a:ln>
            <a:noFill/>
          </a:ln>
          <a:effectLst>
            <a:outerShdw blurRad="254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5AB2E64-842F-BE8C-98ED-DACAC08AF06B}"/>
              </a:ext>
            </a:extLst>
          </p:cNvPr>
          <p:cNvSpPr txBox="1"/>
          <p:nvPr/>
        </p:nvSpPr>
        <p:spPr>
          <a:xfrm>
            <a:off x="2496643" y="953304"/>
            <a:ext cx="9160819" cy="605267"/>
          </a:xfrm>
          <a:prstGeom prst="rect">
            <a:avLst/>
          </a:prstGeom>
          <a:noFill/>
        </p:spPr>
        <p:txBody>
          <a:bodyPr wrap="square" lIns="0" rIns="0" rtlCol="0">
            <a:noAutofit/>
          </a:bodyPr>
          <a:lstStyle/>
          <a:p>
            <a:r>
              <a:rPr lang="en-US" sz="1600" dirty="0">
                <a:solidFill>
                  <a:srgbClr val="00144F"/>
                </a:solidFill>
                <a:latin typeface="Segoe UI" panose="020B0502040204020203" pitchFamily="34" charset="0"/>
                <a:cs typeface="Segoe UI" panose="020B0502040204020203" pitchFamily="34" charset="0"/>
              </a:rPr>
              <a:t>Encourage creative fundraising activities (inc. grants and corporate donors) to build financial strength and foster school pride </a:t>
            </a:r>
          </a:p>
        </p:txBody>
      </p:sp>
      <p:sp>
        <p:nvSpPr>
          <p:cNvPr id="2" name="TextBox 1">
            <a:extLst>
              <a:ext uri="{FF2B5EF4-FFF2-40B4-BE49-F238E27FC236}">
                <a16:creationId xmlns:a16="http://schemas.microsoft.com/office/drawing/2014/main" id="{287CF10B-9F3A-E6BB-CA69-3293F840BB8A}"/>
              </a:ext>
            </a:extLst>
          </p:cNvPr>
          <p:cNvSpPr txBox="1"/>
          <p:nvPr/>
        </p:nvSpPr>
        <p:spPr>
          <a:xfrm>
            <a:off x="565360" y="838653"/>
            <a:ext cx="2081414" cy="788542"/>
          </a:xfrm>
          <a:prstGeom prst="rect">
            <a:avLst/>
          </a:prstGeom>
          <a:noFill/>
        </p:spPr>
        <p:txBody>
          <a:bodyPr wrap="square" lIns="0" rIns="0" rtlCol="0">
            <a:noAutofit/>
          </a:bodyPr>
          <a:lstStyle/>
          <a:p>
            <a:pPr algn="ctr"/>
            <a:r>
              <a:rPr lang="en-US" sz="1600" b="1" dirty="0">
                <a:solidFill>
                  <a:srgbClr val="192B60"/>
                </a:solidFill>
                <a:latin typeface="Segoe UI" panose="020B0502040204020203" pitchFamily="34" charset="0"/>
                <a:cs typeface="Segoe UI" panose="020B0502040204020203" pitchFamily="34" charset="0"/>
              </a:rPr>
              <a:t>Fundraising Innovation &amp; Engagement</a:t>
            </a:r>
          </a:p>
        </p:txBody>
      </p:sp>
      <p:sp>
        <p:nvSpPr>
          <p:cNvPr id="3" name="Rectangle 2">
            <a:extLst>
              <a:ext uri="{FF2B5EF4-FFF2-40B4-BE49-F238E27FC236}">
                <a16:creationId xmlns:a16="http://schemas.microsoft.com/office/drawing/2014/main" id="{2F9B6F45-3682-0100-8927-A3D57A00C139}"/>
              </a:ext>
            </a:extLst>
          </p:cNvPr>
          <p:cNvSpPr/>
          <p:nvPr/>
        </p:nvSpPr>
        <p:spPr>
          <a:xfrm>
            <a:off x="118434" y="931121"/>
            <a:ext cx="685800" cy="685800"/>
          </a:xfrm>
          <a:prstGeom prst="rect">
            <a:avLst/>
          </a:prstGeom>
          <a:solidFill>
            <a:srgbClr val="F5AE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42A487D-2B7D-92D8-7BE1-C8EBD9338DC6}"/>
              </a:ext>
            </a:extLst>
          </p:cNvPr>
          <p:cNvGrpSpPr/>
          <p:nvPr/>
        </p:nvGrpSpPr>
        <p:grpSpPr>
          <a:xfrm>
            <a:off x="222908" y="1131146"/>
            <a:ext cx="469289" cy="285750"/>
            <a:chOff x="4116388" y="2211388"/>
            <a:chExt cx="354012" cy="285750"/>
          </a:xfrm>
          <a:solidFill>
            <a:srgbClr val="00144F"/>
          </a:solidFill>
        </p:grpSpPr>
        <p:sp>
          <p:nvSpPr>
            <p:cNvPr id="5" name="Freeform 1192">
              <a:extLst>
                <a:ext uri="{FF2B5EF4-FFF2-40B4-BE49-F238E27FC236}">
                  <a16:creationId xmlns:a16="http://schemas.microsoft.com/office/drawing/2014/main" id="{12A95F75-BEEC-FFAC-5F18-B416874597A3}"/>
                </a:ext>
              </a:extLst>
            </p:cNvPr>
            <p:cNvSpPr>
              <a:spLocks/>
            </p:cNvSpPr>
            <p:nvPr/>
          </p:nvSpPr>
          <p:spPr bwMode="auto">
            <a:xfrm>
              <a:off x="4278313" y="2257425"/>
              <a:ext cx="14288" cy="239713"/>
            </a:xfrm>
            <a:custGeom>
              <a:avLst/>
              <a:gdLst>
                <a:gd name="T0" fmla="*/ 2 w 4"/>
                <a:gd name="T1" fmla="*/ 64 h 64"/>
                <a:gd name="T2" fmla="*/ 0 w 4"/>
                <a:gd name="T3" fmla="*/ 62 h 64"/>
                <a:gd name="T4" fmla="*/ 0 w 4"/>
                <a:gd name="T5" fmla="*/ 2 h 64"/>
                <a:gd name="T6" fmla="*/ 2 w 4"/>
                <a:gd name="T7" fmla="*/ 0 h 64"/>
                <a:gd name="T8" fmla="*/ 4 w 4"/>
                <a:gd name="T9" fmla="*/ 2 h 64"/>
                <a:gd name="T10" fmla="*/ 4 w 4"/>
                <a:gd name="T11" fmla="*/ 62 h 64"/>
                <a:gd name="T12" fmla="*/ 2 w 4"/>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4" h="64">
                  <a:moveTo>
                    <a:pt x="2" y="64"/>
                  </a:moveTo>
                  <a:cubicBezTo>
                    <a:pt x="1" y="64"/>
                    <a:pt x="0" y="63"/>
                    <a:pt x="0" y="62"/>
                  </a:cubicBezTo>
                  <a:cubicBezTo>
                    <a:pt x="0" y="2"/>
                    <a:pt x="0" y="2"/>
                    <a:pt x="0" y="2"/>
                  </a:cubicBezTo>
                  <a:cubicBezTo>
                    <a:pt x="0" y="1"/>
                    <a:pt x="1" y="0"/>
                    <a:pt x="2" y="0"/>
                  </a:cubicBezTo>
                  <a:cubicBezTo>
                    <a:pt x="3" y="0"/>
                    <a:pt x="4" y="1"/>
                    <a:pt x="4" y="2"/>
                  </a:cubicBezTo>
                  <a:cubicBezTo>
                    <a:pt x="4" y="62"/>
                    <a:pt x="4" y="62"/>
                    <a:pt x="4" y="62"/>
                  </a:cubicBezTo>
                  <a:cubicBezTo>
                    <a:pt x="4" y="63"/>
                    <a:pt x="3" y="64"/>
                    <a:pt x="2"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1193">
              <a:extLst>
                <a:ext uri="{FF2B5EF4-FFF2-40B4-BE49-F238E27FC236}">
                  <a16:creationId xmlns:a16="http://schemas.microsoft.com/office/drawing/2014/main" id="{8AC24028-E125-4F0F-92BD-EFBD3B378F28}"/>
                </a:ext>
              </a:extLst>
            </p:cNvPr>
            <p:cNvSpPr>
              <a:spLocks/>
            </p:cNvSpPr>
            <p:nvPr/>
          </p:nvSpPr>
          <p:spPr bwMode="auto">
            <a:xfrm>
              <a:off x="4232275" y="2482850"/>
              <a:ext cx="106363" cy="14288"/>
            </a:xfrm>
            <a:custGeom>
              <a:avLst/>
              <a:gdLst>
                <a:gd name="T0" fmla="*/ 26 w 28"/>
                <a:gd name="T1" fmla="*/ 4 h 4"/>
                <a:gd name="T2" fmla="*/ 2 w 28"/>
                <a:gd name="T3" fmla="*/ 4 h 4"/>
                <a:gd name="T4" fmla="*/ 0 w 28"/>
                <a:gd name="T5" fmla="*/ 2 h 4"/>
                <a:gd name="T6" fmla="*/ 2 w 28"/>
                <a:gd name="T7" fmla="*/ 0 h 4"/>
                <a:gd name="T8" fmla="*/ 26 w 28"/>
                <a:gd name="T9" fmla="*/ 0 h 4"/>
                <a:gd name="T10" fmla="*/ 28 w 28"/>
                <a:gd name="T11" fmla="*/ 2 h 4"/>
                <a:gd name="T12" fmla="*/ 26 w 2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6" y="4"/>
                  </a:moveTo>
                  <a:cubicBezTo>
                    <a:pt x="2" y="4"/>
                    <a:pt x="2" y="4"/>
                    <a:pt x="2" y="4"/>
                  </a:cubicBezTo>
                  <a:cubicBezTo>
                    <a:pt x="1" y="4"/>
                    <a:pt x="0" y="3"/>
                    <a:pt x="0" y="2"/>
                  </a:cubicBezTo>
                  <a:cubicBezTo>
                    <a:pt x="0" y="1"/>
                    <a:pt x="1" y="0"/>
                    <a:pt x="2" y="0"/>
                  </a:cubicBezTo>
                  <a:cubicBezTo>
                    <a:pt x="26" y="0"/>
                    <a:pt x="26" y="0"/>
                    <a:pt x="26" y="0"/>
                  </a:cubicBezTo>
                  <a:cubicBezTo>
                    <a:pt x="27" y="0"/>
                    <a:pt x="28" y="1"/>
                    <a:pt x="28" y="2"/>
                  </a:cubicBezTo>
                  <a:cubicBezTo>
                    <a:pt x="28" y="3"/>
                    <a:pt x="27" y="4"/>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1194">
              <a:extLst>
                <a:ext uri="{FF2B5EF4-FFF2-40B4-BE49-F238E27FC236}">
                  <a16:creationId xmlns:a16="http://schemas.microsoft.com/office/drawing/2014/main" id="{C1E9519D-59A3-85E5-4608-F1B706470EE7}"/>
                </a:ext>
              </a:extLst>
            </p:cNvPr>
            <p:cNvSpPr>
              <a:spLocks/>
            </p:cNvSpPr>
            <p:nvPr/>
          </p:nvSpPr>
          <p:spPr bwMode="auto">
            <a:xfrm>
              <a:off x="4116388" y="2227263"/>
              <a:ext cx="120650" cy="134938"/>
            </a:xfrm>
            <a:custGeom>
              <a:avLst/>
              <a:gdLst>
                <a:gd name="T0" fmla="*/ 2 w 32"/>
                <a:gd name="T1" fmla="*/ 36 h 36"/>
                <a:gd name="T2" fmla="*/ 1 w 32"/>
                <a:gd name="T3" fmla="*/ 36 h 36"/>
                <a:gd name="T4" fmla="*/ 0 w 32"/>
                <a:gd name="T5" fmla="*/ 33 h 36"/>
                <a:gd name="T6" fmla="*/ 14 w 32"/>
                <a:gd name="T7" fmla="*/ 1 h 36"/>
                <a:gd name="T8" fmla="*/ 16 w 32"/>
                <a:gd name="T9" fmla="*/ 0 h 36"/>
                <a:gd name="T10" fmla="*/ 16 w 32"/>
                <a:gd name="T11" fmla="*/ 0 h 36"/>
                <a:gd name="T12" fmla="*/ 18 w 32"/>
                <a:gd name="T13" fmla="*/ 1 h 36"/>
                <a:gd name="T14" fmla="*/ 31 w 32"/>
                <a:gd name="T15" fmla="*/ 33 h 36"/>
                <a:gd name="T16" fmla="*/ 30 w 32"/>
                <a:gd name="T17" fmla="*/ 36 h 36"/>
                <a:gd name="T18" fmla="*/ 28 w 32"/>
                <a:gd name="T19" fmla="*/ 35 h 36"/>
                <a:gd name="T20" fmla="*/ 16 w 32"/>
                <a:gd name="T21" fmla="*/ 7 h 36"/>
                <a:gd name="T22" fmla="*/ 4 w 32"/>
                <a:gd name="T23" fmla="*/ 35 h 36"/>
                <a:gd name="T24" fmla="*/ 2 w 3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6">
                  <a:moveTo>
                    <a:pt x="2" y="36"/>
                  </a:moveTo>
                  <a:cubicBezTo>
                    <a:pt x="2" y="36"/>
                    <a:pt x="2" y="36"/>
                    <a:pt x="1" y="36"/>
                  </a:cubicBezTo>
                  <a:cubicBezTo>
                    <a:pt x="0" y="35"/>
                    <a:pt x="0" y="34"/>
                    <a:pt x="0" y="33"/>
                  </a:cubicBezTo>
                  <a:cubicBezTo>
                    <a:pt x="14" y="1"/>
                    <a:pt x="14" y="1"/>
                    <a:pt x="14" y="1"/>
                  </a:cubicBezTo>
                  <a:cubicBezTo>
                    <a:pt x="14" y="1"/>
                    <a:pt x="15" y="0"/>
                    <a:pt x="16" y="0"/>
                  </a:cubicBezTo>
                  <a:cubicBezTo>
                    <a:pt x="16" y="0"/>
                    <a:pt x="16" y="0"/>
                    <a:pt x="16" y="0"/>
                  </a:cubicBezTo>
                  <a:cubicBezTo>
                    <a:pt x="17" y="0"/>
                    <a:pt x="17" y="1"/>
                    <a:pt x="18" y="1"/>
                  </a:cubicBezTo>
                  <a:cubicBezTo>
                    <a:pt x="31" y="33"/>
                    <a:pt x="31" y="33"/>
                    <a:pt x="31" y="33"/>
                  </a:cubicBezTo>
                  <a:cubicBezTo>
                    <a:pt x="32" y="34"/>
                    <a:pt x="31" y="35"/>
                    <a:pt x="30" y="36"/>
                  </a:cubicBezTo>
                  <a:cubicBezTo>
                    <a:pt x="29" y="36"/>
                    <a:pt x="28" y="36"/>
                    <a:pt x="28" y="35"/>
                  </a:cubicBezTo>
                  <a:cubicBezTo>
                    <a:pt x="16" y="7"/>
                    <a:pt x="16" y="7"/>
                    <a:pt x="16" y="7"/>
                  </a:cubicBezTo>
                  <a:cubicBezTo>
                    <a:pt x="4" y="35"/>
                    <a:pt x="4" y="35"/>
                    <a:pt x="4" y="35"/>
                  </a:cubicBezTo>
                  <a:cubicBezTo>
                    <a:pt x="4" y="36"/>
                    <a:pt x="3" y="36"/>
                    <a:pt x="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1195">
              <a:extLst>
                <a:ext uri="{FF2B5EF4-FFF2-40B4-BE49-F238E27FC236}">
                  <a16:creationId xmlns:a16="http://schemas.microsoft.com/office/drawing/2014/main" id="{DCACB871-CA0D-E20F-7A02-662E1C9E769F}"/>
                </a:ext>
              </a:extLst>
            </p:cNvPr>
            <p:cNvSpPr>
              <a:spLocks noEditPoints="1"/>
            </p:cNvSpPr>
            <p:nvPr/>
          </p:nvSpPr>
          <p:spPr bwMode="auto">
            <a:xfrm>
              <a:off x="4256088" y="2211388"/>
              <a:ext cx="58738"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1196">
              <a:extLst>
                <a:ext uri="{FF2B5EF4-FFF2-40B4-BE49-F238E27FC236}">
                  <a16:creationId xmlns:a16="http://schemas.microsoft.com/office/drawing/2014/main" id="{B3537221-C272-9D61-DD7B-A62FE907B872}"/>
                </a:ext>
              </a:extLst>
            </p:cNvPr>
            <p:cNvSpPr>
              <a:spLocks noEditPoints="1"/>
            </p:cNvSpPr>
            <p:nvPr/>
          </p:nvSpPr>
          <p:spPr bwMode="auto">
            <a:xfrm>
              <a:off x="4116388" y="2346325"/>
              <a:ext cx="115888" cy="71438"/>
            </a:xfrm>
            <a:custGeom>
              <a:avLst/>
              <a:gdLst>
                <a:gd name="T0" fmla="*/ 16 w 31"/>
                <a:gd name="T1" fmla="*/ 19 h 19"/>
                <a:gd name="T2" fmla="*/ 0 w 31"/>
                <a:gd name="T3" fmla="*/ 2 h 19"/>
                <a:gd name="T4" fmla="*/ 2 w 31"/>
                <a:gd name="T5" fmla="*/ 0 h 19"/>
                <a:gd name="T6" fmla="*/ 29 w 31"/>
                <a:gd name="T7" fmla="*/ 0 h 19"/>
                <a:gd name="T8" fmla="*/ 31 w 31"/>
                <a:gd name="T9" fmla="*/ 2 h 19"/>
                <a:gd name="T10" fmla="*/ 16 w 31"/>
                <a:gd name="T11" fmla="*/ 19 h 19"/>
                <a:gd name="T12" fmla="*/ 4 w 31"/>
                <a:gd name="T13" fmla="*/ 4 h 19"/>
                <a:gd name="T14" fmla="*/ 16 w 31"/>
                <a:gd name="T15" fmla="*/ 15 h 19"/>
                <a:gd name="T16" fmla="*/ 27 w 31"/>
                <a:gd name="T17" fmla="*/ 4 h 19"/>
                <a:gd name="T18" fmla="*/ 4 w 31"/>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9">
                  <a:moveTo>
                    <a:pt x="16" y="19"/>
                  </a:moveTo>
                  <a:cubicBezTo>
                    <a:pt x="7" y="19"/>
                    <a:pt x="0" y="11"/>
                    <a:pt x="0" y="2"/>
                  </a:cubicBezTo>
                  <a:cubicBezTo>
                    <a:pt x="0" y="1"/>
                    <a:pt x="1" y="0"/>
                    <a:pt x="2" y="0"/>
                  </a:cubicBezTo>
                  <a:cubicBezTo>
                    <a:pt x="29" y="0"/>
                    <a:pt x="29" y="0"/>
                    <a:pt x="29" y="0"/>
                  </a:cubicBezTo>
                  <a:cubicBezTo>
                    <a:pt x="31" y="0"/>
                    <a:pt x="31" y="1"/>
                    <a:pt x="31" y="2"/>
                  </a:cubicBezTo>
                  <a:cubicBezTo>
                    <a:pt x="31" y="11"/>
                    <a:pt x="25" y="19"/>
                    <a:pt x="16" y="19"/>
                  </a:cubicBezTo>
                  <a:close/>
                  <a:moveTo>
                    <a:pt x="4" y="4"/>
                  </a:moveTo>
                  <a:cubicBezTo>
                    <a:pt x="5" y="10"/>
                    <a:pt x="10" y="15"/>
                    <a:pt x="16" y="15"/>
                  </a:cubicBezTo>
                  <a:cubicBezTo>
                    <a:pt x="22" y="15"/>
                    <a:pt x="26" y="10"/>
                    <a:pt x="27"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1197">
              <a:extLst>
                <a:ext uri="{FF2B5EF4-FFF2-40B4-BE49-F238E27FC236}">
                  <a16:creationId xmlns:a16="http://schemas.microsoft.com/office/drawing/2014/main" id="{55BEE5DC-088E-B46F-1D53-ACB2B9CB9521}"/>
                </a:ext>
              </a:extLst>
            </p:cNvPr>
            <p:cNvSpPr>
              <a:spLocks/>
            </p:cNvSpPr>
            <p:nvPr/>
          </p:nvSpPr>
          <p:spPr bwMode="auto">
            <a:xfrm>
              <a:off x="4349750" y="2227263"/>
              <a:ext cx="120650" cy="134938"/>
            </a:xfrm>
            <a:custGeom>
              <a:avLst/>
              <a:gdLst>
                <a:gd name="T0" fmla="*/ 2 w 32"/>
                <a:gd name="T1" fmla="*/ 36 h 36"/>
                <a:gd name="T2" fmla="*/ 2 w 32"/>
                <a:gd name="T3" fmla="*/ 36 h 36"/>
                <a:gd name="T4" fmla="*/ 1 w 32"/>
                <a:gd name="T5" fmla="*/ 33 h 36"/>
                <a:gd name="T6" fmla="*/ 14 w 32"/>
                <a:gd name="T7" fmla="*/ 1 h 36"/>
                <a:gd name="T8" fmla="*/ 16 w 32"/>
                <a:gd name="T9" fmla="*/ 0 h 36"/>
                <a:gd name="T10" fmla="*/ 16 w 32"/>
                <a:gd name="T11" fmla="*/ 0 h 36"/>
                <a:gd name="T12" fmla="*/ 18 w 32"/>
                <a:gd name="T13" fmla="*/ 1 h 36"/>
                <a:gd name="T14" fmla="*/ 32 w 32"/>
                <a:gd name="T15" fmla="*/ 33 h 36"/>
                <a:gd name="T16" fmla="*/ 30 w 32"/>
                <a:gd name="T17" fmla="*/ 36 h 36"/>
                <a:gd name="T18" fmla="*/ 28 w 32"/>
                <a:gd name="T19" fmla="*/ 35 h 36"/>
                <a:gd name="T20" fmla="*/ 16 w 32"/>
                <a:gd name="T21" fmla="*/ 7 h 36"/>
                <a:gd name="T22" fmla="*/ 4 w 32"/>
                <a:gd name="T23" fmla="*/ 35 h 36"/>
                <a:gd name="T24" fmla="*/ 2 w 3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6">
                  <a:moveTo>
                    <a:pt x="2" y="36"/>
                  </a:moveTo>
                  <a:cubicBezTo>
                    <a:pt x="2" y="36"/>
                    <a:pt x="2" y="36"/>
                    <a:pt x="2" y="36"/>
                  </a:cubicBezTo>
                  <a:cubicBezTo>
                    <a:pt x="1" y="35"/>
                    <a:pt x="0" y="34"/>
                    <a:pt x="1" y="33"/>
                  </a:cubicBezTo>
                  <a:cubicBezTo>
                    <a:pt x="14" y="1"/>
                    <a:pt x="14" y="1"/>
                    <a:pt x="14" y="1"/>
                  </a:cubicBezTo>
                  <a:cubicBezTo>
                    <a:pt x="15" y="1"/>
                    <a:pt x="15" y="0"/>
                    <a:pt x="16" y="0"/>
                  </a:cubicBezTo>
                  <a:cubicBezTo>
                    <a:pt x="16" y="0"/>
                    <a:pt x="16" y="0"/>
                    <a:pt x="16" y="0"/>
                  </a:cubicBezTo>
                  <a:cubicBezTo>
                    <a:pt x="17" y="0"/>
                    <a:pt x="18" y="1"/>
                    <a:pt x="18" y="1"/>
                  </a:cubicBezTo>
                  <a:cubicBezTo>
                    <a:pt x="32" y="33"/>
                    <a:pt x="32" y="33"/>
                    <a:pt x="32" y="33"/>
                  </a:cubicBezTo>
                  <a:cubicBezTo>
                    <a:pt x="32" y="34"/>
                    <a:pt x="31" y="35"/>
                    <a:pt x="30" y="36"/>
                  </a:cubicBezTo>
                  <a:cubicBezTo>
                    <a:pt x="29" y="36"/>
                    <a:pt x="28" y="36"/>
                    <a:pt x="28" y="35"/>
                  </a:cubicBezTo>
                  <a:cubicBezTo>
                    <a:pt x="16" y="7"/>
                    <a:pt x="16" y="7"/>
                    <a:pt x="16" y="7"/>
                  </a:cubicBezTo>
                  <a:cubicBezTo>
                    <a:pt x="4" y="35"/>
                    <a:pt x="4" y="35"/>
                    <a:pt x="4" y="35"/>
                  </a:cubicBezTo>
                  <a:cubicBezTo>
                    <a:pt x="4" y="36"/>
                    <a:pt x="3" y="36"/>
                    <a:pt x="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1198">
              <a:extLst>
                <a:ext uri="{FF2B5EF4-FFF2-40B4-BE49-F238E27FC236}">
                  <a16:creationId xmlns:a16="http://schemas.microsoft.com/office/drawing/2014/main" id="{BE994CB6-9D02-C731-7233-75BBDF676F48}"/>
                </a:ext>
              </a:extLst>
            </p:cNvPr>
            <p:cNvSpPr>
              <a:spLocks noEditPoints="1"/>
            </p:cNvSpPr>
            <p:nvPr/>
          </p:nvSpPr>
          <p:spPr bwMode="auto">
            <a:xfrm>
              <a:off x="4349750" y="2346325"/>
              <a:ext cx="120650" cy="71438"/>
            </a:xfrm>
            <a:custGeom>
              <a:avLst/>
              <a:gdLst>
                <a:gd name="T0" fmla="*/ 16 w 32"/>
                <a:gd name="T1" fmla="*/ 19 h 19"/>
                <a:gd name="T2" fmla="*/ 0 w 32"/>
                <a:gd name="T3" fmla="*/ 2 h 19"/>
                <a:gd name="T4" fmla="*/ 2 w 32"/>
                <a:gd name="T5" fmla="*/ 0 h 19"/>
                <a:gd name="T6" fmla="*/ 30 w 32"/>
                <a:gd name="T7" fmla="*/ 0 h 19"/>
                <a:gd name="T8" fmla="*/ 32 w 32"/>
                <a:gd name="T9" fmla="*/ 2 h 19"/>
                <a:gd name="T10" fmla="*/ 16 w 32"/>
                <a:gd name="T11" fmla="*/ 19 h 19"/>
                <a:gd name="T12" fmla="*/ 5 w 32"/>
                <a:gd name="T13" fmla="*/ 4 h 19"/>
                <a:gd name="T14" fmla="*/ 16 w 32"/>
                <a:gd name="T15" fmla="*/ 15 h 19"/>
                <a:gd name="T16" fmla="*/ 28 w 32"/>
                <a:gd name="T17" fmla="*/ 4 h 19"/>
                <a:gd name="T18" fmla="*/ 5 w 32"/>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9">
                  <a:moveTo>
                    <a:pt x="16" y="19"/>
                  </a:moveTo>
                  <a:cubicBezTo>
                    <a:pt x="7" y="19"/>
                    <a:pt x="0" y="11"/>
                    <a:pt x="0" y="2"/>
                  </a:cubicBezTo>
                  <a:cubicBezTo>
                    <a:pt x="0" y="1"/>
                    <a:pt x="1" y="0"/>
                    <a:pt x="2" y="0"/>
                  </a:cubicBezTo>
                  <a:cubicBezTo>
                    <a:pt x="30" y="0"/>
                    <a:pt x="30" y="0"/>
                    <a:pt x="30" y="0"/>
                  </a:cubicBezTo>
                  <a:cubicBezTo>
                    <a:pt x="31" y="0"/>
                    <a:pt x="32" y="1"/>
                    <a:pt x="32" y="2"/>
                  </a:cubicBezTo>
                  <a:cubicBezTo>
                    <a:pt x="32" y="11"/>
                    <a:pt x="25" y="19"/>
                    <a:pt x="16" y="19"/>
                  </a:cubicBezTo>
                  <a:close/>
                  <a:moveTo>
                    <a:pt x="5" y="4"/>
                  </a:moveTo>
                  <a:cubicBezTo>
                    <a:pt x="5" y="10"/>
                    <a:pt x="10" y="15"/>
                    <a:pt x="16" y="15"/>
                  </a:cubicBezTo>
                  <a:cubicBezTo>
                    <a:pt x="22" y="15"/>
                    <a:pt x="27" y="10"/>
                    <a:pt x="28" y="4"/>
                  </a:cubicBez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1199">
              <a:extLst>
                <a:ext uri="{FF2B5EF4-FFF2-40B4-BE49-F238E27FC236}">
                  <a16:creationId xmlns:a16="http://schemas.microsoft.com/office/drawing/2014/main" id="{4C1BCCF7-EAC8-4C70-103B-DE0A580E7DF2}"/>
                </a:ext>
              </a:extLst>
            </p:cNvPr>
            <p:cNvSpPr>
              <a:spLocks/>
            </p:cNvSpPr>
            <p:nvPr/>
          </p:nvSpPr>
          <p:spPr bwMode="auto">
            <a:xfrm>
              <a:off x="4146550" y="2227263"/>
              <a:ext cx="123825" cy="14288"/>
            </a:xfrm>
            <a:custGeom>
              <a:avLst/>
              <a:gdLst>
                <a:gd name="T0" fmla="*/ 31 w 33"/>
                <a:gd name="T1" fmla="*/ 4 h 4"/>
                <a:gd name="T2" fmla="*/ 2 w 33"/>
                <a:gd name="T3" fmla="*/ 4 h 4"/>
                <a:gd name="T4" fmla="*/ 0 w 33"/>
                <a:gd name="T5" fmla="*/ 2 h 4"/>
                <a:gd name="T6" fmla="*/ 2 w 33"/>
                <a:gd name="T7" fmla="*/ 0 h 4"/>
                <a:gd name="T8" fmla="*/ 31 w 33"/>
                <a:gd name="T9" fmla="*/ 0 h 4"/>
                <a:gd name="T10" fmla="*/ 33 w 33"/>
                <a:gd name="T11" fmla="*/ 2 h 4"/>
                <a:gd name="T12" fmla="*/ 31 w 3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3" h="4">
                  <a:moveTo>
                    <a:pt x="31" y="4"/>
                  </a:moveTo>
                  <a:cubicBezTo>
                    <a:pt x="2" y="4"/>
                    <a:pt x="2" y="4"/>
                    <a:pt x="2" y="4"/>
                  </a:cubicBezTo>
                  <a:cubicBezTo>
                    <a:pt x="1" y="4"/>
                    <a:pt x="0" y="3"/>
                    <a:pt x="0" y="2"/>
                  </a:cubicBezTo>
                  <a:cubicBezTo>
                    <a:pt x="0" y="1"/>
                    <a:pt x="1" y="0"/>
                    <a:pt x="2" y="0"/>
                  </a:cubicBezTo>
                  <a:cubicBezTo>
                    <a:pt x="31" y="0"/>
                    <a:pt x="31" y="0"/>
                    <a:pt x="31" y="0"/>
                  </a:cubicBezTo>
                  <a:cubicBezTo>
                    <a:pt x="33" y="0"/>
                    <a:pt x="33" y="1"/>
                    <a:pt x="33" y="2"/>
                  </a:cubicBezTo>
                  <a:cubicBezTo>
                    <a:pt x="33" y="3"/>
                    <a:pt x="33" y="4"/>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200">
              <a:extLst>
                <a:ext uri="{FF2B5EF4-FFF2-40B4-BE49-F238E27FC236}">
                  <a16:creationId xmlns:a16="http://schemas.microsoft.com/office/drawing/2014/main" id="{BD8362EF-28D4-BC8E-AE54-6A1CBA738510}"/>
                </a:ext>
              </a:extLst>
            </p:cNvPr>
            <p:cNvSpPr>
              <a:spLocks/>
            </p:cNvSpPr>
            <p:nvPr/>
          </p:nvSpPr>
          <p:spPr bwMode="auto">
            <a:xfrm>
              <a:off x="4300538" y="2227263"/>
              <a:ext cx="139700" cy="14288"/>
            </a:xfrm>
            <a:custGeom>
              <a:avLst/>
              <a:gdLst>
                <a:gd name="T0" fmla="*/ 35 w 37"/>
                <a:gd name="T1" fmla="*/ 4 h 4"/>
                <a:gd name="T2" fmla="*/ 2 w 37"/>
                <a:gd name="T3" fmla="*/ 4 h 4"/>
                <a:gd name="T4" fmla="*/ 0 w 37"/>
                <a:gd name="T5" fmla="*/ 2 h 4"/>
                <a:gd name="T6" fmla="*/ 2 w 37"/>
                <a:gd name="T7" fmla="*/ 0 h 4"/>
                <a:gd name="T8" fmla="*/ 35 w 37"/>
                <a:gd name="T9" fmla="*/ 0 h 4"/>
                <a:gd name="T10" fmla="*/ 37 w 37"/>
                <a:gd name="T11" fmla="*/ 2 h 4"/>
                <a:gd name="T12" fmla="*/ 35 w 3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7" h="4">
                  <a:moveTo>
                    <a:pt x="35" y="4"/>
                  </a:moveTo>
                  <a:cubicBezTo>
                    <a:pt x="2" y="4"/>
                    <a:pt x="2" y="4"/>
                    <a:pt x="2" y="4"/>
                  </a:cubicBezTo>
                  <a:cubicBezTo>
                    <a:pt x="0" y="4"/>
                    <a:pt x="0" y="3"/>
                    <a:pt x="0" y="2"/>
                  </a:cubicBezTo>
                  <a:cubicBezTo>
                    <a:pt x="0" y="1"/>
                    <a:pt x="0" y="0"/>
                    <a:pt x="2" y="0"/>
                  </a:cubicBezTo>
                  <a:cubicBezTo>
                    <a:pt x="35" y="0"/>
                    <a:pt x="35" y="0"/>
                    <a:pt x="35" y="0"/>
                  </a:cubicBezTo>
                  <a:cubicBezTo>
                    <a:pt x="36" y="0"/>
                    <a:pt x="37" y="1"/>
                    <a:pt x="37" y="2"/>
                  </a:cubicBezTo>
                  <a:cubicBezTo>
                    <a:pt x="37" y="3"/>
                    <a:pt x="36" y="4"/>
                    <a:pt x="3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5" name="Rectangle 14">
            <a:extLst>
              <a:ext uri="{FF2B5EF4-FFF2-40B4-BE49-F238E27FC236}">
                <a16:creationId xmlns:a16="http://schemas.microsoft.com/office/drawing/2014/main" id="{2F8825E5-439F-A806-049F-BC63352A074D}"/>
              </a:ext>
            </a:extLst>
          </p:cNvPr>
          <p:cNvSpPr/>
          <p:nvPr/>
        </p:nvSpPr>
        <p:spPr>
          <a:xfrm>
            <a:off x="115476" y="2137025"/>
            <a:ext cx="11836328" cy="4274049"/>
          </a:xfrm>
          <a:prstGeom prst="rect">
            <a:avLst/>
          </a:prstGeom>
          <a:noFill/>
          <a:ln w="12700" cap="flat" cmpd="sng" algn="ctr">
            <a:solidFill>
              <a:srgbClr val="003865"/>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b="1" u="sng" dirty="0">
                <a:solidFill>
                  <a:schemeClr val="tx1"/>
                </a:solidFill>
              </a:rPr>
              <a:t>Objectives / Activities / Timelines / Performance Indicators:</a:t>
            </a:r>
          </a:p>
          <a:p>
            <a:pPr marL="342900" indent="-342900">
              <a:buAutoNum type="arabicPeriod"/>
            </a:pPr>
            <a:r>
              <a:rPr lang="en-US" sz="1400" b="1" u="sng" dirty="0">
                <a:solidFill>
                  <a:schemeClr val="tx1"/>
                </a:solidFill>
              </a:rPr>
              <a:t>Evaluating options for a Donor Platform and Implementation</a:t>
            </a:r>
          </a:p>
          <a:p>
            <a:r>
              <a:rPr lang="en-US" sz="1400" i="1" u="sng" dirty="0">
                <a:solidFill>
                  <a:schemeClr val="tx1"/>
                </a:solidFill>
              </a:rPr>
              <a:t>Objective</a:t>
            </a:r>
            <a:r>
              <a:rPr lang="en-US" sz="1400" dirty="0">
                <a:solidFill>
                  <a:schemeClr val="tx1"/>
                </a:solidFill>
              </a:rPr>
              <a:t>: Improve, enhance and encourage donor engagement and streamline fundraising efforts by evaluating, selecting and implementing a robust donor platform</a:t>
            </a:r>
          </a:p>
          <a:p>
            <a:r>
              <a:rPr lang="en-US" sz="1400" i="1" u="sng" dirty="0">
                <a:solidFill>
                  <a:schemeClr val="tx1"/>
                </a:solidFill>
              </a:rPr>
              <a:t>Activities</a:t>
            </a:r>
            <a:r>
              <a:rPr lang="en-US" sz="1400" dirty="0">
                <a:solidFill>
                  <a:schemeClr val="tx1"/>
                </a:solidFill>
              </a:rPr>
              <a:t>: a. Research and compare various donor platforms, considering factors such as user friendliness, integration capabilities and cost and FCCS specifications (such as tracking volunteer information and hours). b. Engage with platform providers through demonstrations and consultations to assess their suitability for the school’s needs. </a:t>
            </a:r>
          </a:p>
          <a:p>
            <a:r>
              <a:rPr lang="en-US" sz="1400" i="1" u="sng" dirty="0">
                <a:solidFill>
                  <a:schemeClr val="tx1"/>
                </a:solidFill>
              </a:rPr>
              <a:t>Timeline</a:t>
            </a:r>
            <a:r>
              <a:rPr lang="en-US" sz="1400" dirty="0">
                <a:solidFill>
                  <a:schemeClr val="tx1"/>
                </a:solidFill>
              </a:rPr>
              <a:t>: Feb 2024</a:t>
            </a:r>
          </a:p>
          <a:p>
            <a:r>
              <a:rPr lang="en-US" sz="1400" i="1" u="sng" dirty="0">
                <a:solidFill>
                  <a:schemeClr val="tx1"/>
                </a:solidFill>
              </a:rPr>
              <a:t>Performance Indicators</a:t>
            </a:r>
            <a:r>
              <a:rPr lang="en-US" sz="1400" dirty="0">
                <a:solidFill>
                  <a:schemeClr val="tx1"/>
                </a:solidFill>
              </a:rPr>
              <a:t>: Increase donor engagement, efficiency of donation processing, overall impact on fundraising activities</a:t>
            </a:r>
          </a:p>
          <a:p>
            <a:r>
              <a:rPr lang="en-US" sz="1400" i="1" u="sng" dirty="0">
                <a:solidFill>
                  <a:schemeClr val="tx1"/>
                </a:solidFill>
              </a:rPr>
              <a:t>Responsibility</a:t>
            </a:r>
            <a:r>
              <a:rPr lang="en-US" sz="1400" dirty="0">
                <a:solidFill>
                  <a:schemeClr val="tx1"/>
                </a:solidFill>
              </a:rPr>
              <a:t>: Fundraising consultant and Treasurer</a:t>
            </a:r>
          </a:p>
          <a:p>
            <a:r>
              <a:rPr lang="en-US" sz="1400" dirty="0">
                <a:solidFill>
                  <a:schemeClr val="tx1"/>
                </a:solidFill>
              </a:rPr>
              <a:t> </a:t>
            </a:r>
          </a:p>
          <a:p>
            <a:pPr marL="342900" indent="-342900">
              <a:buAutoNum type="arabicPeriod" startAt="2"/>
            </a:pPr>
            <a:r>
              <a:rPr lang="en-US" sz="1400" b="1" u="sng" dirty="0">
                <a:solidFill>
                  <a:schemeClr val="tx1"/>
                </a:solidFill>
              </a:rPr>
              <a:t>Grant Applications</a:t>
            </a:r>
          </a:p>
          <a:p>
            <a:r>
              <a:rPr lang="en-US" sz="1400" i="1" u="sng" dirty="0">
                <a:solidFill>
                  <a:schemeClr val="tx1"/>
                </a:solidFill>
              </a:rPr>
              <a:t>Objective</a:t>
            </a:r>
            <a:r>
              <a:rPr lang="en-US" sz="1400" dirty="0">
                <a:solidFill>
                  <a:schemeClr val="tx1"/>
                </a:solidFill>
              </a:rPr>
              <a:t>: Diversify funding sources by actively pursuing grant opportunities aligned with the school’s mission and strategic priority</a:t>
            </a:r>
          </a:p>
          <a:p>
            <a:r>
              <a:rPr lang="en-US" sz="1400" i="1" u="sng" dirty="0">
                <a:solidFill>
                  <a:schemeClr val="tx1"/>
                </a:solidFill>
              </a:rPr>
              <a:t>Activities</a:t>
            </a:r>
            <a:r>
              <a:rPr lang="en-US" sz="1400" dirty="0">
                <a:solidFill>
                  <a:schemeClr val="tx1"/>
                </a:solidFill>
              </a:rPr>
              <a:t>: a. Research and identify grants. b. develop a grant application strategy ensuring alignment with the schools' objectives and compliance with grantors’ requirements. c. Cultivate relationships with grant providers and local foundations to enhance the likelihood of successful grant applications.</a:t>
            </a:r>
          </a:p>
          <a:p>
            <a:r>
              <a:rPr lang="en-US" sz="1400" i="1" u="sng" dirty="0">
                <a:solidFill>
                  <a:schemeClr val="tx1"/>
                </a:solidFill>
              </a:rPr>
              <a:t>Timeline</a:t>
            </a:r>
            <a:r>
              <a:rPr lang="en-US" sz="1400" dirty="0">
                <a:solidFill>
                  <a:schemeClr val="tx1"/>
                </a:solidFill>
              </a:rPr>
              <a:t>: Immediate with continuous effort throughout the fiscal year</a:t>
            </a:r>
          </a:p>
          <a:p>
            <a:r>
              <a:rPr lang="en-US" sz="1400" i="1" u="sng" dirty="0">
                <a:solidFill>
                  <a:schemeClr val="tx1"/>
                </a:solidFill>
              </a:rPr>
              <a:t>Performance Indicators</a:t>
            </a:r>
            <a:r>
              <a:rPr lang="en-US" sz="1400" dirty="0">
                <a:solidFill>
                  <a:schemeClr val="tx1"/>
                </a:solidFill>
              </a:rPr>
              <a:t>: Track the number of grants applications (including metrics around successful applications), total # of funds secured, impact of grant-funded initiatives on the school’s programs </a:t>
            </a:r>
          </a:p>
          <a:p>
            <a:r>
              <a:rPr lang="en-US" sz="1400" i="1" u="sng" dirty="0">
                <a:solidFill>
                  <a:schemeClr val="tx1"/>
                </a:solidFill>
              </a:rPr>
              <a:t>Responsibility</a:t>
            </a:r>
            <a:r>
              <a:rPr lang="en-US" sz="1400" dirty="0">
                <a:solidFill>
                  <a:schemeClr val="tx1"/>
                </a:solidFill>
              </a:rPr>
              <a:t>: Fundraising consultant &amp; Treasurer</a:t>
            </a:r>
          </a:p>
          <a:p>
            <a:endParaRPr lang="en-US" sz="1400" dirty="0">
              <a:solidFill>
                <a:schemeClr val="tx1"/>
              </a:solidFill>
            </a:endParaRPr>
          </a:p>
        </p:txBody>
      </p:sp>
    </p:spTree>
    <p:extLst>
      <p:ext uri="{BB962C8B-B14F-4D97-AF65-F5344CB8AC3E}">
        <p14:creationId xmlns:p14="http://schemas.microsoft.com/office/powerpoint/2010/main" val="24857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67F4F-9578-035E-47CB-E40079C383CC}"/>
              </a:ext>
            </a:extLst>
          </p:cNvPr>
          <p:cNvSpPr/>
          <p:nvPr/>
        </p:nvSpPr>
        <p:spPr>
          <a:xfrm>
            <a:off x="-1" y="-339"/>
            <a:ext cx="12192001" cy="1962704"/>
          </a:xfrm>
          <a:prstGeom prst="rect">
            <a:avLst/>
          </a:prstGeom>
          <a:solidFill>
            <a:srgbClr val="001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itle 1023">
            <a:extLst>
              <a:ext uri="{FF2B5EF4-FFF2-40B4-BE49-F238E27FC236}">
                <a16:creationId xmlns:a16="http://schemas.microsoft.com/office/drawing/2014/main" id="{F0AA2056-63C8-01FF-B993-A6CF44A5ED25}"/>
              </a:ext>
            </a:extLst>
          </p:cNvPr>
          <p:cNvSpPr>
            <a:spLocks noGrp="1"/>
          </p:cNvSpPr>
          <p:nvPr>
            <p:ph type="title"/>
          </p:nvPr>
        </p:nvSpPr>
        <p:spPr>
          <a:xfrm>
            <a:off x="115476" y="-113013"/>
            <a:ext cx="10878730" cy="1134819"/>
          </a:xfrm>
        </p:spPr>
        <p:txBody>
          <a:bodyPr>
            <a:normAutofit/>
          </a:bodyPr>
          <a:lstStyle/>
          <a:p>
            <a:r>
              <a:rPr lang="en-US" sz="3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Strategic Priorities Action Plans</a:t>
            </a:r>
            <a:endParaRPr lang="en-US" sz="3200" dirty="0"/>
          </a:p>
        </p:txBody>
      </p:sp>
      <p:sp>
        <p:nvSpPr>
          <p:cNvPr id="38" name="Rectangle 37">
            <a:extLst>
              <a:ext uri="{FF2B5EF4-FFF2-40B4-BE49-F238E27FC236}">
                <a16:creationId xmlns:a16="http://schemas.microsoft.com/office/drawing/2014/main" id="{EB7FA3E4-16FE-20F5-E160-B398BD750151}"/>
              </a:ext>
            </a:extLst>
          </p:cNvPr>
          <p:cNvSpPr/>
          <p:nvPr/>
        </p:nvSpPr>
        <p:spPr>
          <a:xfrm>
            <a:off x="327808" y="768478"/>
            <a:ext cx="11623996" cy="987777"/>
          </a:xfrm>
          <a:prstGeom prst="rect">
            <a:avLst/>
          </a:prstGeom>
          <a:solidFill>
            <a:schemeClr val="bg1"/>
          </a:solidFill>
          <a:ln>
            <a:noFill/>
          </a:ln>
          <a:effectLst>
            <a:outerShdw blurRad="254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5AB2E64-842F-BE8C-98ED-DACAC08AF06B}"/>
              </a:ext>
            </a:extLst>
          </p:cNvPr>
          <p:cNvSpPr txBox="1"/>
          <p:nvPr/>
        </p:nvSpPr>
        <p:spPr>
          <a:xfrm>
            <a:off x="2496643" y="953304"/>
            <a:ext cx="9160819" cy="605267"/>
          </a:xfrm>
          <a:prstGeom prst="rect">
            <a:avLst/>
          </a:prstGeom>
          <a:noFill/>
        </p:spPr>
        <p:txBody>
          <a:bodyPr wrap="square" lIns="0" rIns="0" rtlCol="0">
            <a:noAutofit/>
          </a:bodyPr>
          <a:lstStyle/>
          <a:p>
            <a:r>
              <a:rPr lang="en-US" sz="1600" dirty="0">
                <a:solidFill>
                  <a:srgbClr val="00144F"/>
                </a:solidFill>
                <a:latin typeface="Segoe UI" panose="020B0502040204020203" pitchFamily="34" charset="0"/>
                <a:cs typeface="Segoe UI" panose="020B0502040204020203" pitchFamily="34" charset="0"/>
              </a:rPr>
              <a:t>Encourage creative fundraising activities (inc. grants and corporate donors) to build financial strength and foster school pride </a:t>
            </a:r>
          </a:p>
        </p:txBody>
      </p:sp>
      <p:sp>
        <p:nvSpPr>
          <p:cNvPr id="2" name="TextBox 1">
            <a:extLst>
              <a:ext uri="{FF2B5EF4-FFF2-40B4-BE49-F238E27FC236}">
                <a16:creationId xmlns:a16="http://schemas.microsoft.com/office/drawing/2014/main" id="{287CF10B-9F3A-E6BB-CA69-3293F840BB8A}"/>
              </a:ext>
            </a:extLst>
          </p:cNvPr>
          <p:cNvSpPr txBox="1"/>
          <p:nvPr/>
        </p:nvSpPr>
        <p:spPr>
          <a:xfrm>
            <a:off x="565360" y="838653"/>
            <a:ext cx="2081414" cy="788542"/>
          </a:xfrm>
          <a:prstGeom prst="rect">
            <a:avLst/>
          </a:prstGeom>
          <a:noFill/>
        </p:spPr>
        <p:txBody>
          <a:bodyPr wrap="square" lIns="0" rIns="0" rtlCol="0">
            <a:noAutofit/>
          </a:bodyPr>
          <a:lstStyle/>
          <a:p>
            <a:pPr algn="ctr"/>
            <a:r>
              <a:rPr lang="en-US" sz="1600" b="1" dirty="0">
                <a:solidFill>
                  <a:srgbClr val="192B60"/>
                </a:solidFill>
                <a:latin typeface="Segoe UI" panose="020B0502040204020203" pitchFamily="34" charset="0"/>
                <a:cs typeface="Segoe UI" panose="020B0502040204020203" pitchFamily="34" charset="0"/>
              </a:rPr>
              <a:t>Fundraising Innovation &amp; Engagement</a:t>
            </a:r>
          </a:p>
        </p:txBody>
      </p:sp>
      <p:sp>
        <p:nvSpPr>
          <p:cNvPr id="3" name="Rectangle 2">
            <a:extLst>
              <a:ext uri="{FF2B5EF4-FFF2-40B4-BE49-F238E27FC236}">
                <a16:creationId xmlns:a16="http://schemas.microsoft.com/office/drawing/2014/main" id="{2F9B6F45-3682-0100-8927-A3D57A00C139}"/>
              </a:ext>
            </a:extLst>
          </p:cNvPr>
          <p:cNvSpPr/>
          <p:nvPr/>
        </p:nvSpPr>
        <p:spPr>
          <a:xfrm>
            <a:off x="118434" y="931121"/>
            <a:ext cx="685800" cy="685800"/>
          </a:xfrm>
          <a:prstGeom prst="rect">
            <a:avLst/>
          </a:prstGeom>
          <a:solidFill>
            <a:srgbClr val="F5AE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42A487D-2B7D-92D8-7BE1-C8EBD9338DC6}"/>
              </a:ext>
            </a:extLst>
          </p:cNvPr>
          <p:cNvGrpSpPr/>
          <p:nvPr/>
        </p:nvGrpSpPr>
        <p:grpSpPr>
          <a:xfrm>
            <a:off x="222908" y="1131146"/>
            <a:ext cx="469289" cy="285750"/>
            <a:chOff x="4116388" y="2211388"/>
            <a:chExt cx="354012" cy="285750"/>
          </a:xfrm>
          <a:solidFill>
            <a:srgbClr val="00144F"/>
          </a:solidFill>
        </p:grpSpPr>
        <p:sp>
          <p:nvSpPr>
            <p:cNvPr id="5" name="Freeform 1192">
              <a:extLst>
                <a:ext uri="{FF2B5EF4-FFF2-40B4-BE49-F238E27FC236}">
                  <a16:creationId xmlns:a16="http://schemas.microsoft.com/office/drawing/2014/main" id="{12A95F75-BEEC-FFAC-5F18-B416874597A3}"/>
                </a:ext>
              </a:extLst>
            </p:cNvPr>
            <p:cNvSpPr>
              <a:spLocks/>
            </p:cNvSpPr>
            <p:nvPr/>
          </p:nvSpPr>
          <p:spPr bwMode="auto">
            <a:xfrm>
              <a:off x="4278313" y="2257425"/>
              <a:ext cx="14288" cy="239713"/>
            </a:xfrm>
            <a:custGeom>
              <a:avLst/>
              <a:gdLst>
                <a:gd name="T0" fmla="*/ 2 w 4"/>
                <a:gd name="T1" fmla="*/ 64 h 64"/>
                <a:gd name="T2" fmla="*/ 0 w 4"/>
                <a:gd name="T3" fmla="*/ 62 h 64"/>
                <a:gd name="T4" fmla="*/ 0 w 4"/>
                <a:gd name="T5" fmla="*/ 2 h 64"/>
                <a:gd name="T6" fmla="*/ 2 w 4"/>
                <a:gd name="T7" fmla="*/ 0 h 64"/>
                <a:gd name="T8" fmla="*/ 4 w 4"/>
                <a:gd name="T9" fmla="*/ 2 h 64"/>
                <a:gd name="T10" fmla="*/ 4 w 4"/>
                <a:gd name="T11" fmla="*/ 62 h 64"/>
                <a:gd name="T12" fmla="*/ 2 w 4"/>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4" h="64">
                  <a:moveTo>
                    <a:pt x="2" y="64"/>
                  </a:moveTo>
                  <a:cubicBezTo>
                    <a:pt x="1" y="64"/>
                    <a:pt x="0" y="63"/>
                    <a:pt x="0" y="62"/>
                  </a:cubicBezTo>
                  <a:cubicBezTo>
                    <a:pt x="0" y="2"/>
                    <a:pt x="0" y="2"/>
                    <a:pt x="0" y="2"/>
                  </a:cubicBezTo>
                  <a:cubicBezTo>
                    <a:pt x="0" y="1"/>
                    <a:pt x="1" y="0"/>
                    <a:pt x="2" y="0"/>
                  </a:cubicBezTo>
                  <a:cubicBezTo>
                    <a:pt x="3" y="0"/>
                    <a:pt x="4" y="1"/>
                    <a:pt x="4" y="2"/>
                  </a:cubicBezTo>
                  <a:cubicBezTo>
                    <a:pt x="4" y="62"/>
                    <a:pt x="4" y="62"/>
                    <a:pt x="4" y="62"/>
                  </a:cubicBezTo>
                  <a:cubicBezTo>
                    <a:pt x="4" y="63"/>
                    <a:pt x="3" y="64"/>
                    <a:pt x="2"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1193">
              <a:extLst>
                <a:ext uri="{FF2B5EF4-FFF2-40B4-BE49-F238E27FC236}">
                  <a16:creationId xmlns:a16="http://schemas.microsoft.com/office/drawing/2014/main" id="{8AC24028-E125-4F0F-92BD-EFBD3B378F28}"/>
                </a:ext>
              </a:extLst>
            </p:cNvPr>
            <p:cNvSpPr>
              <a:spLocks/>
            </p:cNvSpPr>
            <p:nvPr/>
          </p:nvSpPr>
          <p:spPr bwMode="auto">
            <a:xfrm>
              <a:off x="4232275" y="2482850"/>
              <a:ext cx="106363" cy="14288"/>
            </a:xfrm>
            <a:custGeom>
              <a:avLst/>
              <a:gdLst>
                <a:gd name="T0" fmla="*/ 26 w 28"/>
                <a:gd name="T1" fmla="*/ 4 h 4"/>
                <a:gd name="T2" fmla="*/ 2 w 28"/>
                <a:gd name="T3" fmla="*/ 4 h 4"/>
                <a:gd name="T4" fmla="*/ 0 w 28"/>
                <a:gd name="T5" fmla="*/ 2 h 4"/>
                <a:gd name="T6" fmla="*/ 2 w 28"/>
                <a:gd name="T7" fmla="*/ 0 h 4"/>
                <a:gd name="T8" fmla="*/ 26 w 28"/>
                <a:gd name="T9" fmla="*/ 0 h 4"/>
                <a:gd name="T10" fmla="*/ 28 w 28"/>
                <a:gd name="T11" fmla="*/ 2 h 4"/>
                <a:gd name="T12" fmla="*/ 26 w 2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6" y="4"/>
                  </a:moveTo>
                  <a:cubicBezTo>
                    <a:pt x="2" y="4"/>
                    <a:pt x="2" y="4"/>
                    <a:pt x="2" y="4"/>
                  </a:cubicBezTo>
                  <a:cubicBezTo>
                    <a:pt x="1" y="4"/>
                    <a:pt x="0" y="3"/>
                    <a:pt x="0" y="2"/>
                  </a:cubicBezTo>
                  <a:cubicBezTo>
                    <a:pt x="0" y="1"/>
                    <a:pt x="1" y="0"/>
                    <a:pt x="2" y="0"/>
                  </a:cubicBezTo>
                  <a:cubicBezTo>
                    <a:pt x="26" y="0"/>
                    <a:pt x="26" y="0"/>
                    <a:pt x="26" y="0"/>
                  </a:cubicBezTo>
                  <a:cubicBezTo>
                    <a:pt x="27" y="0"/>
                    <a:pt x="28" y="1"/>
                    <a:pt x="28" y="2"/>
                  </a:cubicBezTo>
                  <a:cubicBezTo>
                    <a:pt x="28" y="3"/>
                    <a:pt x="27" y="4"/>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1194">
              <a:extLst>
                <a:ext uri="{FF2B5EF4-FFF2-40B4-BE49-F238E27FC236}">
                  <a16:creationId xmlns:a16="http://schemas.microsoft.com/office/drawing/2014/main" id="{C1E9519D-59A3-85E5-4608-F1B706470EE7}"/>
                </a:ext>
              </a:extLst>
            </p:cNvPr>
            <p:cNvSpPr>
              <a:spLocks/>
            </p:cNvSpPr>
            <p:nvPr/>
          </p:nvSpPr>
          <p:spPr bwMode="auto">
            <a:xfrm>
              <a:off x="4116388" y="2227263"/>
              <a:ext cx="120650" cy="134938"/>
            </a:xfrm>
            <a:custGeom>
              <a:avLst/>
              <a:gdLst>
                <a:gd name="T0" fmla="*/ 2 w 32"/>
                <a:gd name="T1" fmla="*/ 36 h 36"/>
                <a:gd name="T2" fmla="*/ 1 w 32"/>
                <a:gd name="T3" fmla="*/ 36 h 36"/>
                <a:gd name="T4" fmla="*/ 0 w 32"/>
                <a:gd name="T5" fmla="*/ 33 h 36"/>
                <a:gd name="T6" fmla="*/ 14 w 32"/>
                <a:gd name="T7" fmla="*/ 1 h 36"/>
                <a:gd name="T8" fmla="*/ 16 w 32"/>
                <a:gd name="T9" fmla="*/ 0 h 36"/>
                <a:gd name="T10" fmla="*/ 16 w 32"/>
                <a:gd name="T11" fmla="*/ 0 h 36"/>
                <a:gd name="T12" fmla="*/ 18 w 32"/>
                <a:gd name="T13" fmla="*/ 1 h 36"/>
                <a:gd name="T14" fmla="*/ 31 w 32"/>
                <a:gd name="T15" fmla="*/ 33 h 36"/>
                <a:gd name="T16" fmla="*/ 30 w 32"/>
                <a:gd name="T17" fmla="*/ 36 h 36"/>
                <a:gd name="T18" fmla="*/ 28 w 32"/>
                <a:gd name="T19" fmla="*/ 35 h 36"/>
                <a:gd name="T20" fmla="*/ 16 w 32"/>
                <a:gd name="T21" fmla="*/ 7 h 36"/>
                <a:gd name="T22" fmla="*/ 4 w 32"/>
                <a:gd name="T23" fmla="*/ 35 h 36"/>
                <a:gd name="T24" fmla="*/ 2 w 3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6">
                  <a:moveTo>
                    <a:pt x="2" y="36"/>
                  </a:moveTo>
                  <a:cubicBezTo>
                    <a:pt x="2" y="36"/>
                    <a:pt x="2" y="36"/>
                    <a:pt x="1" y="36"/>
                  </a:cubicBezTo>
                  <a:cubicBezTo>
                    <a:pt x="0" y="35"/>
                    <a:pt x="0" y="34"/>
                    <a:pt x="0" y="33"/>
                  </a:cubicBezTo>
                  <a:cubicBezTo>
                    <a:pt x="14" y="1"/>
                    <a:pt x="14" y="1"/>
                    <a:pt x="14" y="1"/>
                  </a:cubicBezTo>
                  <a:cubicBezTo>
                    <a:pt x="14" y="1"/>
                    <a:pt x="15" y="0"/>
                    <a:pt x="16" y="0"/>
                  </a:cubicBezTo>
                  <a:cubicBezTo>
                    <a:pt x="16" y="0"/>
                    <a:pt x="16" y="0"/>
                    <a:pt x="16" y="0"/>
                  </a:cubicBezTo>
                  <a:cubicBezTo>
                    <a:pt x="17" y="0"/>
                    <a:pt x="17" y="1"/>
                    <a:pt x="18" y="1"/>
                  </a:cubicBezTo>
                  <a:cubicBezTo>
                    <a:pt x="31" y="33"/>
                    <a:pt x="31" y="33"/>
                    <a:pt x="31" y="33"/>
                  </a:cubicBezTo>
                  <a:cubicBezTo>
                    <a:pt x="32" y="34"/>
                    <a:pt x="31" y="35"/>
                    <a:pt x="30" y="36"/>
                  </a:cubicBezTo>
                  <a:cubicBezTo>
                    <a:pt x="29" y="36"/>
                    <a:pt x="28" y="36"/>
                    <a:pt x="28" y="35"/>
                  </a:cubicBezTo>
                  <a:cubicBezTo>
                    <a:pt x="16" y="7"/>
                    <a:pt x="16" y="7"/>
                    <a:pt x="16" y="7"/>
                  </a:cubicBezTo>
                  <a:cubicBezTo>
                    <a:pt x="4" y="35"/>
                    <a:pt x="4" y="35"/>
                    <a:pt x="4" y="35"/>
                  </a:cubicBezTo>
                  <a:cubicBezTo>
                    <a:pt x="4" y="36"/>
                    <a:pt x="3" y="36"/>
                    <a:pt x="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1195">
              <a:extLst>
                <a:ext uri="{FF2B5EF4-FFF2-40B4-BE49-F238E27FC236}">
                  <a16:creationId xmlns:a16="http://schemas.microsoft.com/office/drawing/2014/main" id="{DCACB871-CA0D-E20F-7A02-662E1C9E769F}"/>
                </a:ext>
              </a:extLst>
            </p:cNvPr>
            <p:cNvSpPr>
              <a:spLocks noEditPoints="1"/>
            </p:cNvSpPr>
            <p:nvPr/>
          </p:nvSpPr>
          <p:spPr bwMode="auto">
            <a:xfrm>
              <a:off x="4256088" y="2211388"/>
              <a:ext cx="58738"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1196">
              <a:extLst>
                <a:ext uri="{FF2B5EF4-FFF2-40B4-BE49-F238E27FC236}">
                  <a16:creationId xmlns:a16="http://schemas.microsoft.com/office/drawing/2014/main" id="{B3537221-C272-9D61-DD7B-A62FE907B872}"/>
                </a:ext>
              </a:extLst>
            </p:cNvPr>
            <p:cNvSpPr>
              <a:spLocks noEditPoints="1"/>
            </p:cNvSpPr>
            <p:nvPr/>
          </p:nvSpPr>
          <p:spPr bwMode="auto">
            <a:xfrm>
              <a:off x="4116388" y="2346325"/>
              <a:ext cx="115888" cy="71438"/>
            </a:xfrm>
            <a:custGeom>
              <a:avLst/>
              <a:gdLst>
                <a:gd name="T0" fmla="*/ 16 w 31"/>
                <a:gd name="T1" fmla="*/ 19 h 19"/>
                <a:gd name="T2" fmla="*/ 0 w 31"/>
                <a:gd name="T3" fmla="*/ 2 h 19"/>
                <a:gd name="T4" fmla="*/ 2 w 31"/>
                <a:gd name="T5" fmla="*/ 0 h 19"/>
                <a:gd name="T6" fmla="*/ 29 w 31"/>
                <a:gd name="T7" fmla="*/ 0 h 19"/>
                <a:gd name="T8" fmla="*/ 31 w 31"/>
                <a:gd name="T9" fmla="*/ 2 h 19"/>
                <a:gd name="T10" fmla="*/ 16 w 31"/>
                <a:gd name="T11" fmla="*/ 19 h 19"/>
                <a:gd name="T12" fmla="*/ 4 w 31"/>
                <a:gd name="T13" fmla="*/ 4 h 19"/>
                <a:gd name="T14" fmla="*/ 16 w 31"/>
                <a:gd name="T15" fmla="*/ 15 h 19"/>
                <a:gd name="T16" fmla="*/ 27 w 31"/>
                <a:gd name="T17" fmla="*/ 4 h 19"/>
                <a:gd name="T18" fmla="*/ 4 w 31"/>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9">
                  <a:moveTo>
                    <a:pt x="16" y="19"/>
                  </a:moveTo>
                  <a:cubicBezTo>
                    <a:pt x="7" y="19"/>
                    <a:pt x="0" y="11"/>
                    <a:pt x="0" y="2"/>
                  </a:cubicBezTo>
                  <a:cubicBezTo>
                    <a:pt x="0" y="1"/>
                    <a:pt x="1" y="0"/>
                    <a:pt x="2" y="0"/>
                  </a:cubicBezTo>
                  <a:cubicBezTo>
                    <a:pt x="29" y="0"/>
                    <a:pt x="29" y="0"/>
                    <a:pt x="29" y="0"/>
                  </a:cubicBezTo>
                  <a:cubicBezTo>
                    <a:pt x="31" y="0"/>
                    <a:pt x="31" y="1"/>
                    <a:pt x="31" y="2"/>
                  </a:cubicBezTo>
                  <a:cubicBezTo>
                    <a:pt x="31" y="11"/>
                    <a:pt x="25" y="19"/>
                    <a:pt x="16" y="19"/>
                  </a:cubicBezTo>
                  <a:close/>
                  <a:moveTo>
                    <a:pt x="4" y="4"/>
                  </a:moveTo>
                  <a:cubicBezTo>
                    <a:pt x="5" y="10"/>
                    <a:pt x="10" y="15"/>
                    <a:pt x="16" y="15"/>
                  </a:cubicBezTo>
                  <a:cubicBezTo>
                    <a:pt x="22" y="15"/>
                    <a:pt x="26" y="10"/>
                    <a:pt x="27"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1197">
              <a:extLst>
                <a:ext uri="{FF2B5EF4-FFF2-40B4-BE49-F238E27FC236}">
                  <a16:creationId xmlns:a16="http://schemas.microsoft.com/office/drawing/2014/main" id="{55BEE5DC-088E-B46F-1D53-ACB2B9CB9521}"/>
                </a:ext>
              </a:extLst>
            </p:cNvPr>
            <p:cNvSpPr>
              <a:spLocks/>
            </p:cNvSpPr>
            <p:nvPr/>
          </p:nvSpPr>
          <p:spPr bwMode="auto">
            <a:xfrm>
              <a:off x="4349750" y="2227263"/>
              <a:ext cx="120650" cy="134938"/>
            </a:xfrm>
            <a:custGeom>
              <a:avLst/>
              <a:gdLst>
                <a:gd name="T0" fmla="*/ 2 w 32"/>
                <a:gd name="T1" fmla="*/ 36 h 36"/>
                <a:gd name="T2" fmla="*/ 2 w 32"/>
                <a:gd name="T3" fmla="*/ 36 h 36"/>
                <a:gd name="T4" fmla="*/ 1 w 32"/>
                <a:gd name="T5" fmla="*/ 33 h 36"/>
                <a:gd name="T6" fmla="*/ 14 w 32"/>
                <a:gd name="T7" fmla="*/ 1 h 36"/>
                <a:gd name="T8" fmla="*/ 16 w 32"/>
                <a:gd name="T9" fmla="*/ 0 h 36"/>
                <a:gd name="T10" fmla="*/ 16 w 32"/>
                <a:gd name="T11" fmla="*/ 0 h 36"/>
                <a:gd name="T12" fmla="*/ 18 w 32"/>
                <a:gd name="T13" fmla="*/ 1 h 36"/>
                <a:gd name="T14" fmla="*/ 32 w 32"/>
                <a:gd name="T15" fmla="*/ 33 h 36"/>
                <a:gd name="T16" fmla="*/ 30 w 32"/>
                <a:gd name="T17" fmla="*/ 36 h 36"/>
                <a:gd name="T18" fmla="*/ 28 w 32"/>
                <a:gd name="T19" fmla="*/ 35 h 36"/>
                <a:gd name="T20" fmla="*/ 16 w 32"/>
                <a:gd name="T21" fmla="*/ 7 h 36"/>
                <a:gd name="T22" fmla="*/ 4 w 32"/>
                <a:gd name="T23" fmla="*/ 35 h 36"/>
                <a:gd name="T24" fmla="*/ 2 w 3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6">
                  <a:moveTo>
                    <a:pt x="2" y="36"/>
                  </a:moveTo>
                  <a:cubicBezTo>
                    <a:pt x="2" y="36"/>
                    <a:pt x="2" y="36"/>
                    <a:pt x="2" y="36"/>
                  </a:cubicBezTo>
                  <a:cubicBezTo>
                    <a:pt x="1" y="35"/>
                    <a:pt x="0" y="34"/>
                    <a:pt x="1" y="33"/>
                  </a:cubicBezTo>
                  <a:cubicBezTo>
                    <a:pt x="14" y="1"/>
                    <a:pt x="14" y="1"/>
                    <a:pt x="14" y="1"/>
                  </a:cubicBezTo>
                  <a:cubicBezTo>
                    <a:pt x="15" y="1"/>
                    <a:pt x="15" y="0"/>
                    <a:pt x="16" y="0"/>
                  </a:cubicBezTo>
                  <a:cubicBezTo>
                    <a:pt x="16" y="0"/>
                    <a:pt x="16" y="0"/>
                    <a:pt x="16" y="0"/>
                  </a:cubicBezTo>
                  <a:cubicBezTo>
                    <a:pt x="17" y="0"/>
                    <a:pt x="18" y="1"/>
                    <a:pt x="18" y="1"/>
                  </a:cubicBezTo>
                  <a:cubicBezTo>
                    <a:pt x="32" y="33"/>
                    <a:pt x="32" y="33"/>
                    <a:pt x="32" y="33"/>
                  </a:cubicBezTo>
                  <a:cubicBezTo>
                    <a:pt x="32" y="34"/>
                    <a:pt x="31" y="35"/>
                    <a:pt x="30" y="36"/>
                  </a:cubicBezTo>
                  <a:cubicBezTo>
                    <a:pt x="29" y="36"/>
                    <a:pt x="28" y="36"/>
                    <a:pt x="28" y="35"/>
                  </a:cubicBezTo>
                  <a:cubicBezTo>
                    <a:pt x="16" y="7"/>
                    <a:pt x="16" y="7"/>
                    <a:pt x="16" y="7"/>
                  </a:cubicBezTo>
                  <a:cubicBezTo>
                    <a:pt x="4" y="35"/>
                    <a:pt x="4" y="35"/>
                    <a:pt x="4" y="35"/>
                  </a:cubicBezTo>
                  <a:cubicBezTo>
                    <a:pt x="4" y="36"/>
                    <a:pt x="3" y="36"/>
                    <a:pt x="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1198">
              <a:extLst>
                <a:ext uri="{FF2B5EF4-FFF2-40B4-BE49-F238E27FC236}">
                  <a16:creationId xmlns:a16="http://schemas.microsoft.com/office/drawing/2014/main" id="{BE994CB6-9D02-C731-7233-75BBDF676F48}"/>
                </a:ext>
              </a:extLst>
            </p:cNvPr>
            <p:cNvSpPr>
              <a:spLocks noEditPoints="1"/>
            </p:cNvSpPr>
            <p:nvPr/>
          </p:nvSpPr>
          <p:spPr bwMode="auto">
            <a:xfrm>
              <a:off x="4349750" y="2346325"/>
              <a:ext cx="120650" cy="71438"/>
            </a:xfrm>
            <a:custGeom>
              <a:avLst/>
              <a:gdLst>
                <a:gd name="T0" fmla="*/ 16 w 32"/>
                <a:gd name="T1" fmla="*/ 19 h 19"/>
                <a:gd name="T2" fmla="*/ 0 w 32"/>
                <a:gd name="T3" fmla="*/ 2 h 19"/>
                <a:gd name="T4" fmla="*/ 2 w 32"/>
                <a:gd name="T5" fmla="*/ 0 h 19"/>
                <a:gd name="T6" fmla="*/ 30 w 32"/>
                <a:gd name="T7" fmla="*/ 0 h 19"/>
                <a:gd name="T8" fmla="*/ 32 w 32"/>
                <a:gd name="T9" fmla="*/ 2 h 19"/>
                <a:gd name="T10" fmla="*/ 16 w 32"/>
                <a:gd name="T11" fmla="*/ 19 h 19"/>
                <a:gd name="T12" fmla="*/ 5 w 32"/>
                <a:gd name="T13" fmla="*/ 4 h 19"/>
                <a:gd name="T14" fmla="*/ 16 w 32"/>
                <a:gd name="T15" fmla="*/ 15 h 19"/>
                <a:gd name="T16" fmla="*/ 28 w 32"/>
                <a:gd name="T17" fmla="*/ 4 h 19"/>
                <a:gd name="T18" fmla="*/ 5 w 32"/>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9">
                  <a:moveTo>
                    <a:pt x="16" y="19"/>
                  </a:moveTo>
                  <a:cubicBezTo>
                    <a:pt x="7" y="19"/>
                    <a:pt x="0" y="11"/>
                    <a:pt x="0" y="2"/>
                  </a:cubicBezTo>
                  <a:cubicBezTo>
                    <a:pt x="0" y="1"/>
                    <a:pt x="1" y="0"/>
                    <a:pt x="2" y="0"/>
                  </a:cubicBezTo>
                  <a:cubicBezTo>
                    <a:pt x="30" y="0"/>
                    <a:pt x="30" y="0"/>
                    <a:pt x="30" y="0"/>
                  </a:cubicBezTo>
                  <a:cubicBezTo>
                    <a:pt x="31" y="0"/>
                    <a:pt x="32" y="1"/>
                    <a:pt x="32" y="2"/>
                  </a:cubicBezTo>
                  <a:cubicBezTo>
                    <a:pt x="32" y="11"/>
                    <a:pt x="25" y="19"/>
                    <a:pt x="16" y="19"/>
                  </a:cubicBezTo>
                  <a:close/>
                  <a:moveTo>
                    <a:pt x="5" y="4"/>
                  </a:moveTo>
                  <a:cubicBezTo>
                    <a:pt x="5" y="10"/>
                    <a:pt x="10" y="15"/>
                    <a:pt x="16" y="15"/>
                  </a:cubicBezTo>
                  <a:cubicBezTo>
                    <a:pt x="22" y="15"/>
                    <a:pt x="27" y="10"/>
                    <a:pt x="28" y="4"/>
                  </a:cubicBez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1199">
              <a:extLst>
                <a:ext uri="{FF2B5EF4-FFF2-40B4-BE49-F238E27FC236}">
                  <a16:creationId xmlns:a16="http://schemas.microsoft.com/office/drawing/2014/main" id="{4C1BCCF7-EAC8-4C70-103B-DE0A580E7DF2}"/>
                </a:ext>
              </a:extLst>
            </p:cNvPr>
            <p:cNvSpPr>
              <a:spLocks/>
            </p:cNvSpPr>
            <p:nvPr/>
          </p:nvSpPr>
          <p:spPr bwMode="auto">
            <a:xfrm>
              <a:off x="4146550" y="2227263"/>
              <a:ext cx="123825" cy="14288"/>
            </a:xfrm>
            <a:custGeom>
              <a:avLst/>
              <a:gdLst>
                <a:gd name="T0" fmla="*/ 31 w 33"/>
                <a:gd name="T1" fmla="*/ 4 h 4"/>
                <a:gd name="T2" fmla="*/ 2 w 33"/>
                <a:gd name="T3" fmla="*/ 4 h 4"/>
                <a:gd name="T4" fmla="*/ 0 w 33"/>
                <a:gd name="T5" fmla="*/ 2 h 4"/>
                <a:gd name="T6" fmla="*/ 2 w 33"/>
                <a:gd name="T7" fmla="*/ 0 h 4"/>
                <a:gd name="T8" fmla="*/ 31 w 33"/>
                <a:gd name="T9" fmla="*/ 0 h 4"/>
                <a:gd name="T10" fmla="*/ 33 w 33"/>
                <a:gd name="T11" fmla="*/ 2 h 4"/>
                <a:gd name="T12" fmla="*/ 31 w 3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3" h="4">
                  <a:moveTo>
                    <a:pt x="31" y="4"/>
                  </a:moveTo>
                  <a:cubicBezTo>
                    <a:pt x="2" y="4"/>
                    <a:pt x="2" y="4"/>
                    <a:pt x="2" y="4"/>
                  </a:cubicBezTo>
                  <a:cubicBezTo>
                    <a:pt x="1" y="4"/>
                    <a:pt x="0" y="3"/>
                    <a:pt x="0" y="2"/>
                  </a:cubicBezTo>
                  <a:cubicBezTo>
                    <a:pt x="0" y="1"/>
                    <a:pt x="1" y="0"/>
                    <a:pt x="2" y="0"/>
                  </a:cubicBezTo>
                  <a:cubicBezTo>
                    <a:pt x="31" y="0"/>
                    <a:pt x="31" y="0"/>
                    <a:pt x="31" y="0"/>
                  </a:cubicBezTo>
                  <a:cubicBezTo>
                    <a:pt x="33" y="0"/>
                    <a:pt x="33" y="1"/>
                    <a:pt x="33" y="2"/>
                  </a:cubicBezTo>
                  <a:cubicBezTo>
                    <a:pt x="33" y="3"/>
                    <a:pt x="33" y="4"/>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200">
              <a:extLst>
                <a:ext uri="{FF2B5EF4-FFF2-40B4-BE49-F238E27FC236}">
                  <a16:creationId xmlns:a16="http://schemas.microsoft.com/office/drawing/2014/main" id="{BD8362EF-28D4-BC8E-AE54-6A1CBA738510}"/>
                </a:ext>
              </a:extLst>
            </p:cNvPr>
            <p:cNvSpPr>
              <a:spLocks/>
            </p:cNvSpPr>
            <p:nvPr/>
          </p:nvSpPr>
          <p:spPr bwMode="auto">
            <a:xfrm>
              <a:off x="4300538" y="2227263"/>
              <a:ext cx="139700" cy="14288"/>
            </a:xfrm>
            <a:custGeom>
              <a:avLst/>
              <a:gdLst>
                <a:gd name="T0" fmla="*/ 35 w 37"/>
                <a:gd name="T1" fmla="*/ 4 h 4"/>
                <a:gd name="T2" fmla="*/ 2 w 37"/>
                <a:gd name="T3" fmla="*/ 4 h 4"/>
                <a:gd name="T4" fmla="*/ 0 w 37"/>
                <a:gd name="T5" fmla="*/ 2 h 4"/>
                <a:gd name="T6" fmla="*/ 2 w 37"/>
                <a:gd name="T7" fmla="*/ 0 h 4"/>
                <a:gd name="T8" fmla="*/ 35 w 37"/>
                <a:gd name="T9" fmla="*/ 0 h 4"/>
                <a:gd name="T10" fmla="*/ 37 w 37"/>
                <a:gd name="T11" fmla="*/ 2 h 4"/>
                <a:gd name="T12" fmla="*/ 35 w 3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7" h="4">
                  <a:moveTo>
                    <a:pt x="35" y="4"/>
                  </a:moveTo>
                  <a:cubicBezTo>
                    <a:pt x="2" y="4"/>
                    <a:pt x="2" y="4"/>
                    <a:pt x="2" y="4"/>
                  </a:cubicBezTo>
                  <a:cubicBezTo>
                    <a:pt x="0" y="4"/>
                    <a:pt x="0" y="3"/>
                    <a:pt x="0" y="2"/>
                  </a:cubicBezTo>
                  <a:cubicBezTo>
                    <a:pt x="0" y="1"/>
                    <a:pt x="0" y="0"/>
                    <a:pt x="2" y="0"/>
                  </a:cubicBezTo>
                  <a:cubicBezTo>
                    <a:pt x="35" y="0"/>
                    <a:pt x="35" y="0"/>
                    <a:pt x="35" y="0"/>
                  </a:cubicBezTo>
                  <a:cubicBezTo>
                    <a:pt x="36" y="0"/>
                    <a:pt x="37" y="1"/>
                    <a:pt x="37" y="2"/>
                  </a:cubicBezTo>
                  <a:cubicBezTo>
                    <a:pt x="37" y="3"/>
                    <a:pt x="36" y="4"/>
                    <a:pt x="3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5" name="Rectangle 14">
            <a:extLst>
              <a:ext uri="{FF2B5EF4-FFF2-40B4-BE49-F238E27FC236}">
                <a16:creationId xmlns:a16="http://schemas.microsoft.com/office/drawing/2014/main" id="{2F8825E5-439F-A806-049F-BC63352A074D}"/>
              </a:ext>
            </a:extLst>
          </p:cNvPr>
          <p:cNvSpPr/>
          <p:nvPr/>
        </p:nvSpPr>
        <p:spPr>
          <a:xfrm>
            <a:off x="115476" y="2137025"/>
            <a:ext cx="11836328" cy="4274049"/>
          </a:xfrm>
          <a:prstGeom prst="rect">
            <a:avLst/>
          </a:prstGeom>
          <a:noFill/>
          <a:ln w="12700" cap="flat" cmpd="sng" algn="ctr">
            <a:solidFill>
              <a:srgbClr val="003865"/>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b="1" u="sng" dirty="0">
                <a:solidFill>
                  <a:schemeClr val="tx1"/>
                </a:solidFill>
              </a:rPr>
              <a:t>Objectives / Activities / Timelines / Performance Indicators:</a:t>
            </a:r>
          </a:p>
          <a:p>
            <a:pPr marL="342900" indent="-342900">
              <a:buAutoNum type="arabicPeriod" startAt="3"/>
            </a:pPr>
            <a:r>
              <a:rPr lang="en-US" sz="1400" b="1" u="sng" dirty="0">
                <a:solidFill>
                  <a:schemeClr val="tx1"/>
                </a:solidFill>
              </a:rPr>
              <a:t>Increase marketing efforts</a:t>
            </a:r>
          </a:p>
          <a:p>
            <a:r>
              <a:rPr lang="en-US" sz="1400" i="1" u="sng" dirty="0">
                <a:solidFill>
                  <a:schemeClr val="tx1"/>
                </a:solidFill>
              </a:rPr>
              <a:t>Objective</a:t>
            </a:r>
            <a:r>
              <a:rPr lang="en-US" sz="1400" dirty="0">
                <a:solidFill>
                  <a:schemeClr val="tx1"/>
                </a:solidFill>
              </a:rPr>
              <a:t>: Expand the school's visibility and attract potential donors by enhancing marketing efforts, including local newspaper ads and various communications</a:t>
            </a:r>
          </a:p>
          <a:p>
            <a:r>
              <a:rPr lang="en-US" sz="1400" i="1" u="sng" dirty="0">
                <a:solidFill>
                  <a:schemeClr val="tx1"/>
                </a:solidFill>
              </a:rPr>
              <a:t>Activities</a:t>
            </a:r>
            <a:r>
              <a:rPr lang="en-US" sz="1400" dirty="0">
                <a:solidFill>
                  <a:schemeClr val="tx1"/>
                </a:solidFill>
              </a:rPr>
              <a:t>: a. Develop a targeting marketing strategy that includes regular contributions to the local newspaper and other relevant publications. b. Utilize various communication channels, including social media, newsletters and direct mail, to showcase the school’s achievements, programs and fundraising initiatives. c. Monitor the effectiveness of marketing efforts and adjust accordingly.</a:t>
            </a:r>
          </a:p>
          <a:p>
            <a:r>
              <a:rPr lang="en-US" sz="1400" i="1" u="sng" dirty="0">
                <a:solidFill>
                  <a:schemeClr val="tx1"/>
                </a:solidFill>
              </a:rPr>
              <a:t>Timeline</a:t>
            </a:r>
            <a:r>
              <a:rPr lang="en-US" sz="1400" dirty="0">
                <a:solidFill>
                  <a:schemeClr val="tx1"/>
                </a:solidFill>
              </a:rPr>
              <a:t>: Immediate with continuous ongoing improvement</a:t>
            </a:r>
          </a:p>
          <a:p>
            <a:r>
              <a:rPr lang="en-US" sz="1400" i="1" u="sng" dirty="0">
                <a:solidFill>
                  <a:schemeClr val="tx1"/>
                </a:solidFill>
              </a:rPr>
              <a:t>Performance Indicators</a:t>
            </a:r>
            <a:r>
              <a:rPr lang="en-US" sz="1400" dirty="0">
                <a:solidFill>
                  <a:schemeClr val="tx1"/>
                </a:solidFill>
              </a:rPr>
              <a:t>: Increase community engagement, donor inquiries, and overall awareness of the school’s mission and fundraising needs</a:t>
            </a:r>
          </a:p>
          <a:p>
            <a:r>
              <a:rPr lang="en-US" sz="1400" i="1" u="sng" dirty="0">
                <a:solidFill>
                  <a:schemeClr val="tx1"/>
                </a:solidFill>
              </a:rPr>
              <a:t>Responsibility</a:t>
            </a:r>
            <a:r>
              <a:rPr lang="en-US" sz="1400" dirty="0">
                <a:solidFill>
                  <a:schemeClr val="tx1"/>
                </a:solidFill>
              </a:rPr>
              <a:t>: Fundraising consultant, communications committee, potential outsourced resource (ex., student at FCC, Hood College or FCCS alum)</a:t>
            </a:r>
          </a:p>
          <a:p>
            <a:endParaRPr lang="en-US" sz="1400" dirty="0">
              <a:solidFill>
                <a:schemeClr val="tx1"/>
              </a:solidFill>
            </a:endParaRPr>
          </a:p>
          <a:p>
            <a:pPr marL="342900" indent="-342900">
              <a:buAutoNum type="arabicPeriod" startAt="4"/>
            </a:pPr>
            <a:r>
              <a:rPr lang="en-US" sz="1400" b="1" u="sng" dirty="0">
                <a:solidFill>
                  <a:schemeClr val="tx1"/>
                </a:solidFill>
              </a:rPr>
              <a:t>Enhance and Optimize FCCS website</a:t>
            </a:r>
          </a:p>
          <a:p>
            <a:r>
              <a:rPr lang="en-US" sz="1400" i="1" u="sng" dirty="0">
                <a:solidFill>
                  <a:schemeClr val="tx1"/>
                </a:solidFill>
              </a:rPr>
              <a:t>Objective</a:t>
            </a:r>
            <a:r>
              <a:rPr lang="en-US" sz="1400" dirty="0">
                <a:solidFill>
                  <a:schemeClr val="tx1"/>
                </a:solidFill>
              </a:rPr>
              <a:t>: Create / enhance a cohesive and visually appealing online presence that aligns with marketing efforts and effectively communicates the school's achievement, mission and goals</a:t>
            </a:r>
          </a:p>
          <a:p>
            <a:r>
              <a:rPr lang="en-US" sz="1400" i="1" u="sng" dirty="0">
                <a:solidFill>
                  <a:schemeClr val="tx1"/>
                </a:solidFill>
              </a:rPr>
              <a:t>Activities</a:t>
            </a:r>
            <a:r>
              <a:rPr lang="en-US" sz="1400" dirty="0">
                <a:solidFill>
                  <a:schemeClr val="tx1"/>
                </a:solidFill>
              </a:rPr>
              <a:t>: a. Conduct a website review to identify areas for improvement in design, content and functionality. b. Redesign the website to reflect the school’s branding, highlight achievement and fundraising initiatives and provide a user-friendly experience. c. Integrate donation feature and ensure that website is optimized for mobile devices </a:t>
            </a:r>
          </a:p>
          <a:p>
            <a:r>
              <a:rPr lang="en-US" sz="1400" i="1" u="sng" dirty="0">
                <a:solidFill>
                  <a:schemeClr val="tx1"/>
                </a:solidFill>
              </a:rPr>
              <a:t>Timeline</a:t>
            </a:r>
            <a:r>
              <a:rPr lang="en-US" sz="1400" dirty="0">
                <a:solidFill>
                  <a:schemeClr val="tx1"/>
                </a:solidFill>
              </a:rPr>
              <a:t>: Starting Feb 2024 (estimated)</a:t>
            </a:r>
          </a:p>
          <a:p>
            <a:r>
              <a:rPr lang="en-US" sz="1400" i="1" u="sng" dirty="0">
                <a:solidFill>
                  <a:schemeClr val="tx1"/>
                </a:solidFill>
              </a:rPr>
              <a:t>Performance Indicators</a:t>
            </a:r>
            <a:r>
              <a:rPr lang="en-US" sz="1400" dirty="0">
                <a:solidFill>
                  <a:schemeClr val="tx1"/>
                </a:solidFill>
              </a:rPr>
              <a:t>: Track website traffic, user engagement and # of online donations post website enhancement</a:t>
            </a:r>
          </a:p>
          <a:p>
            <a:r>
              <a:rPr lang="en-US" sz="1400" i="1" u="sng" dirty="0">
                <a:solidFill>
                  <a:schemeClr val="tx1"/>
                </a:solidFill>
              </a:rPr>
              <a:t>Responsibility</a:t>
            </a:r>
            <a:r>
              <a:rPr lang="en-US" sz="1400" dirty="0">
                <a:solidFill>
                  <a:schemeClr val="tx1"/>
                </a:solidFill>
              </a:rPr>
              <a:t>: Communications committee, potential outsourced resource (ex., student at FCC, Hood College or FCCS alum)</a:t>
            </a:r>
          </a:p>
          <a:p>
            <a:endParaRPr lang="en-US" sz="1400" dirty="0">
              <a:solidFill>
                <a:schemeClr val="tx1"/>
              </a:solidFill>
            </a:endParaRPr>
          </a:p>
          <a:p>
            <a:pPr marL="342900" indent="-342900">
              <a:buAutoNum type="arabicPeriod"/>
            </a:pPr>
            <a:endParaRPr lang="en-US" dirty="0">
              <a:solidFill>
                <a:schemeClr val="tx1"/>
              </a:solidFill>
            </a:endParaRPr>
          </a:p>
        </p:txBody>
      </p:sp>
    </p:spTree>
    <p:extLst>
      <p:ext uri="{BB962C8B-B14F-4D97-AF65-F5344CB8AC3E}">
        <p14:creationId xmlns:p14="http://schemas.microsoft.com/office/powerpoint/2010/main" val="176352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67F4F-9578-035E-47CB-E40079C383CC}"/>
              </a:ext>
            </a:extLst>
          </p:cNvPr>
          <p:cNvSpPr/>
          <p:nvPr/>
        </p:nvSpPr>
        <p:spPr>
          <a:xfrm>
            <a:off x="-1" y="-339"/>
            <a:ext cx="12192001" cy="1962704"/>
          </a:xfrm>
          <a:prstGeom prst="rect">
            <a:avLst/>
          </a:prstGeom>
          <a:solidFill>
            <a:srgbClr val="001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Title 1023">
            <a:extLst>
              <a:ext uri="{FF2B5EF4-FFF2-40B4-BE49-F238E27FC236}">
                <a16:creationId xmlns:a16="http://schemas.microsoft.com/office/drawing/2014/main" id="{F0AA2056-63C8-01FF-B993-A6CF44A5ED25}"/>
              </a:ext>
            </a:extLst>
          </p:cNvPr>
          <p:cNvSpPr>
            <a:spLocks noGrp="1"/>
          </p:cNvSpPr>
          <p:nvPr>
            <p:ph type="title"/>
          </p:nvPr>
        </p:nvSpPr>
        <p:spPr>
          <a:xfrm>
            <a:off x="115476" y="-113013"/>
            <a:ext cx="10878730" cy="1134819"/>
          </a:xfrm>
        </p:spPr>
        <p:txBody>
          <a:bodyPr>
            <a:normAutofit/>
          </a:bodyPr>
          <a:lstStyle/>
          <a:p>
            <a:r>
              <a:rPr lang="en-US" sz="32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Strategic Priorities Action Plans</a:t>
            </a:r>
            <a:endParaRPr lang="en-US" sz="3200" dirty="0"/>
          </a:p>
        </p:txBody>
      </p:sp>
      <p:sp>
        <p:nvSpPr>
          <p:cNvPr id="38" name="Rectangle 37">
            <a:extLst>
              <a:ext uri="{FF2B5EF4-FFF2-40B4-BE49-F238E27FC236}">
                <a16:creationId xmlns:a16="http://schemas.microsoft.com/office/drawing/2014/main" id="{EB7FA3E4-16FE-20F5-E160-B398BD750151}"/>
              </a:ext>
            </a:extLst>
          </p:cNvPr>
          <p:cNvSpPr/>
          <p:nvPr/>
        </p:nvSpPr>
        <p:spPr>
          <a:xfrm>
            <a:off x="327808" y="765006"/>
            <a:ext cx="11623996" cy="987777"/>
          </a:xfrm>
          <a:prstGeom prst="rect">
            <a:avLst/>
          </a:prstGeom>
          <a:solidFill>
            <a:schemeClr val="bg1"/>
          </a:solidFill>
          <a:ln>
            <a:noFill/>
          </a:ln>
          <a:effectLst>
            <a:outerShdw blurRad="254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5AB2E64-842F-BE8C-98ED-DACAC08AF06B}"/>
              </a:ext>
            </a:extLst>
          </p:cNvPr>
          <p:cNvSpPr txBox="1"/>
          <p:nvPr/>
        </p:nvSpPr>
        <p:spPr>
          <a:xfrm>
            <a:off x="2563955" y="956404"/>
            <a:ext cx="9160819" cy="612058"/>
          </a:xfrm>
          <a:prstGeom prst="rect">
            <a:avLst/>
          </a:prstGeom>
          <a:noFill/>
        </p:spPr>
        <p:txBody>
          <a:bodyPr wrap="square" lIns="0" rIns="0" rtlCol="0">
            <a:noAutofit/>
          </a:bodyPr>
          <a:lstStyle/>
          <a:p>
            <a:r>
              <a:rPr lang="en-US" sz="1600" dirty="0">
                <a:solidFill>
                  <a:srgbClr val="00144F"/>
                </a:solidFill>
                <a:latin typeface="Segoe UI" panose="020B0502040204020203" pitchFamily="34" charset="0"/>
                <a:cs typeface="Segoe UI" panose="020B0502040204020203" pitchFamily="34" charset="0"/>
              </a:rPr>
              <a:t>Ensure continued transparent and accessible financial reporting while improving BOT understanding of the organization's finances</a:t>
            </a:r>
          </a:p>
        </p:txBody>
      </p:sp>
      <p:sp>
        <p:nvSpPr>
          <p:cNvPr id="2" name="TextBox 1">
            <a:extLst>
              <a:ext uri="{FF2B5EF4-FFF2-40B4-BE49-F238E27FC236}">
                <a16:creationId xmlns:a16="http://schemas.microsoft.com/office/drawing/2014/main" id="{359B132D-D3EC-2FB3-70EF-B97366F790CA}"/>
              </a:ext>
            </a:extLst>
          </p:cNvPr>
          <p:cNvSpPr txBox="1"/>
          <p:nvPr/>
        </p:nvSpPr>
        <p:spPr>
          <a:xfrm>
            <a:off x="684909" y="952437"/>
            <a:ext cx="1894759" cy="585203"/>
          </a:xfrm>
          <a:prstGeom prst="rect">
            <a:avLst/>
          </a:prstGeom>
          <a:noFill/>
        </p:spPr>
        <p:txBody>
          <a:bodyPr wrap="square" lIns="0" rIns="0" rtlCol="0">
            <a:noAutofit/>
          </a:bodyPr>
          <a:lstStyle/>
          <a:p>
            <a:pPr algn="ctr"/>
            <a:r>
              <a:rPr lang="en-US" sz="1600" b="1" dirty="0">
                <a:solidFill>
                  <a:srgbClr val="192B60"/>
                </a:solidFill>
                <a:latin typeface="Segoe UI" panose="020B0502040204020203" pitchFamily="34" charset="0"/>
                <a:cs typeface="Segoe UI" panose="020B0502040204020203" pitchFamily="34" charset="0"/>
              </a:rPr>
              <a:t>Transparency &amp; Accountability</a:t>
            </a:r>
          </a:p>
        </p:txBody>
      </p:sp>
      <p:sp>
        <p:nvSpPr>
          <p:cNvPr id="3" name="Rectangle 2">
            <a:extLst>
              <a:ext uri="{FF2B5EF4-FFF2-40B4-BE49-F238E27FC236}">
                <a16:creationId xmlns:a16="http://schemas.microsoft.com/office/drawing/2014/main" id="{7B250DD7-4911-92E3-E565-58F57896C997}"/>
              </a:ext>
            </a:extLst>
          </p:cNvPr>
          <p:cNvSpPr/>
          <p:nvPr/>
        </p:nvSpPr>
        <p:spPr>
          <a:xfrm>
            <a:off x="87612" y="936823"/>
            <a:ext cx="685800" cy="685800"/>
          </a:xfrm>
          <a:prstGeom prst="rect">
            <a:avLst/>
          </a:prstGeom>
          <a:solidFill>
            <a:srgbClr val="F5AE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6E3AAEDF-C707-3D34-017C-6B6DA8575AF0}"/>
              </a:ext>
            </a:extLst>
          </p:cNvPr>
          <p:cNvGrpSpPr/>
          <p:nvPr/>
        </p:nvGrpSpPr>
        <p:grpSpPr>
          <a:xfrm>
            <a:off x="196045" y="1096411"/>
            <a:ext cx="458767" cy="346076"/>
            <a:chOff x="5554663" y="723900"/>
            <a:chExt cx="346075" cy="346076"/>
          </a:xfrm>
          <a:solidFill>
            <a:srgbClr val="00144F"/>
          </a:solidFill>
        </p:grpSpPr>
        <p:sp>
          <p:nvSpPr>
            <p:cNvPr id="5" name="Freeform 1743">
              <a:extLst>
                <a:ext uri="{FF2B5EF4-FFF2-40B4-BE49-F238E27FC236}">
                  <a16:creationId xmlns:a16="http://schemas.microsoft.com/office/drawing/2014/main" id="{B40460F5-3EFF-1F2F-3C9E-0395697DB25A}"/>
                </a:ext>
              </a:extLst>
            </p:cNvPr>
            <p:cNvSpPr>
              <a:spLocks noEditPoints="1"/>
            </p:cNvSpPr>
            <p:nvPr/>
          </p:nvSpPr>
          <p:spPr bwMode="auto">
            <a:xfrm>
              <a:off x="5595938" y="765175"/>
              <a:ext cx="263525" cy="263525"/>
            </a:xfrm>
            <a:custGeom>
              <a:avLst/>
              <a:gdLst>
                <a:gd name="T0" fmla="*/ 35 w 70"/>
                <a:gd name="T1" fmla="*/ 70 h 70"/>
                <a:gd name="T2" fmla="*/ 0 w 70"/>
                <a:gd name="T3" fmla="*/ 35 h 70"/>
                <a:gd name="T4" fmla="*/ 35 w 70"/>
                <a:gd name="T5" fmla="*/ 0 h 70"/>
                <a:gd name="T6" fmla="*/ 70 w 70"/>
                <a:gd name="T7" fmla="*/ 35 h 70"/>
                <a:gd name="T8" fmla="*/ 35 w 70"/>
                <a:gd name="T9" fmla="*/ 70 h 70"/>
                <a:gd name="T10" fmla="*/ 35 w 70"/>
                <a:gd name="T11" fmla="*/ 4 h 70"/>
                <a:gd name="T12" fmla="*/ 4 w 70"/>
                <a:gd name="T13" fmla="*/ 35 h 70"/>
                <a:gd name="T14" fmla="*/ 35 w 70"/>
                <a:gd name="T15" fmla="*/ 66 h 70"/>
                <a:gd name="T16" fmla="*/ 66 w 70"/>
                <a:gd name="T17" fmla="*/ 35 h 70"/>
                <a:gd name="T18" fmla="*/ 35 w 70"/>
                <a:gd name="T19"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5" y="70"/>
                  </a:moveTo>
                  <a:cubicBezTo>
                    <a:pt x="16" y="70"/>
                    <a:pt x="0" y="54"/>
                    <a:pt x="0" y="35"/>
                  </a:cubicBezTo>
                  <a:cubicBezTo>
                    <a:pt x="0" y="16"/>
                    <a:pt x="16" y="0"/>
                    <a:pt x="35" y="0"/>
                  </a:cubicBezTo>
                  <a:cubicBezTo>
                    <a:pt x="54" y="0"/>
                    <a:pt x="70" y="16"/>
                    <a:pt x="70" y="35"/>
                  </a:cubicBezTo>
                  <a:cubicBezTo>
                    <a:pt x="70" y="54"/>
                    <a:pt x="54" y="70"/>
                    <a:pt x="35" y="70"/>
                  </a:cubicBezTo>
                  <a:close/>
                  <a:moveTo>
                    <a:pt x="35" y="4"/>
                  </a:moveTo>
                  <a:cubicBezTo>
                    <a:pt x="18" y="4"/>
                    <a:pt x="4" y="18"/>
                    <a:pt x="4" y="35"/>
                  </a:cubicBezTo>
                  <a:cubicBezTo>
                    <a:pt x="4" y="52"/>
                    <a:pt x="18" y="66"/>
                    <a:pt x="35" y="66"/>
                  </a:cubicBezTo>
                  <a:cubicBezTo>
                    <a:pt x="52" y="66"/>
                    <a:pt x="66" y="52"/>
                    <a:pt x="66" y="35"/>
                  </a:cubicBezTo>
                  <a:cubicBezTo>
                    <a:pt x="66" y="18"/>
                    <a:pt x="52" y="4"/>
                    <a:pt x="3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6" name="Freeform 1744">
              <a:extLst>
                <a:ext uri="{FF2B5EF4-FFF2-40B4-BE49-F238E27FC236}">
                  <a16:creationId xmlns:a16="http://schemas.microsoft.com/office/drawing/2014/main" id="{A8ABA9C1-4026-D1A4-1409-1E74A5B41074}"/>
                </a:ext>
              </a:extLst>
            </p:cNvPr>
            <p:cNvSpPr>
              <a:spLocks/>
            </p:cNvSpPr>
            <p:nvPr/>
          </p:nvSpPr>
          <p:spPr bwMode="auto">
            <a:xfrm>
              <a:off x="5719763" y="723900"/>
              <a:ext cx="15875" cy="87313"/>
            </a:xfrm>
            <a:custGeom>
              <a:avLst/>
              <a:gdLst>
                <a:gd name="T0" fmla="*/ 2 w 4"/>
                <a:gd name="T1" fmla="*/ 23 h 23"/>
                <a:gd name="T2" fmla="*/ 0 w 4"/>
                <a:gd name="T3" fmla="*/ 21 h 23"/>
                <a:gd name="T4" fmla="*/ 0 w 4"/>
                <a:gd name="T5" fmla="*/ 2 h 23"/>
                <a:gd name="T6" fmla="*/ 2 w 4"/>
                <a:gd name="T7" fmla="*/ 0 h 23"/>
                <a:gd name="T8" fmla="*/ 4 w 4"/>
                <a:gd name="T9" fmla="*/ 2 h 23"/>
                <a:gd name="T10" fmla="*/ 4 w 4"/>
                <a:gd name="T11" fmla="*/ 21 h 23"/>
                <a:gd name="T12" fmla="*/ 2 w 4"/>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 h="23">
                  <a:moveTo>
                    <a:pt x="2" y="23"/>
                  </a:moveTo>
                  <a:cubicBezTo>
                    <a:pt x="1" y="23"/>
                    <a:pt x="0" y="22"/>
                    <a:pt x="0" y="21"/>
                  </a:cubicBezTo>
                  <a:cubicBezTo>
                    <a:pt x="0" y="2"/>
                    <a:pt x="0" y="2"/>
                    <a:pt x="0" y="2"/>
                  </a:cubicBezTo>
                  <a:cubicBezTo>
                    <a:pt x="0" y="1"/>
                    <a:pt x="1" y="0"/>
                    <a:pt x="2" y="0"/>
                  </a:cubicBezTo>
                  <a:cubicBezTo>
                    <a:pt x="3" y="0"/>
                    <a:pt x="4" y="1"/>
                    <a:pt x="4" y="2"/>
                  </a:cubicBezTo>
                  <a:cubicBezTo>
                    <a:pt x="4" y="21"/>
                    <a:pt x="4" y="21"/>
                    <a:pt x="4" y="21"/>
                  </a:cubicBezTo>
                  <a:cubicBezTo>
                    <a:pt x="4"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 name="Freeform 1745">
              <a:extLst>
                <a:ext uri="{FF2B5EF4-FFF2-40B4-BE49-F238E27FC236}">
                  <a16:creationId xmlns:a16="http://schemas.microsoft.com/office/drawing/2014/main" id="{C6F3AFF5-3BE2-6AF5-CDC0-DD9887DDA499}"/>
                </a:ext>
              </a:extLst>
            </p:cNvPr>
            <p:cNvSpPr>
              <a:spLocks/>
            </p:cNvSpPr>
            <p:nvPr/>
          </p:nvSpPr>
          <p:spPr bwMode="auto">
            <a:xfrm>
              <a:off x="5554663" y="889000"/>
              <a:ext cx="87313" cy="15875"/>
            </a:xfrm>
            <a:custGeom>
              <a:avLst/>
              <a:gdLst>
                <a:gd name="T0" fmla="*/ 21 w 23"/>
                <a:gd name="T1" fmla="*/ 4 h 4"/>
                <a:gd name="T2" fmla="*/ 2 w 23"/>
                <a:gd name="T3" fmla="*/ 4 h 4"/>
                <a:gd name="T4" fmla="*/ 0 w 23"/>
                <a:gd name="T5" fmla="*/ 2 h 4"/>
                <a:gd name="T6" fmla="*/ 2 w 23"/>
                <a:gd name="T7" fmla="*/ 0 h 4"/>
                <a:gd name="T8" fmla="*/ 21 w 23"/>
                <a:gd name="T9" fmla="*/ 0 h 4"/>
                <a:gd name="T10" fmla="*/ 23 w 23"/>
                <a:gd name="T11" fmla="*/ 2 h 4"/>
                <a:gd name="T12" fmla="*/ 21 w 2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21" y="4"/>
                  </a:moveTo>
                  <a:cubicBezTo>
                    <a:pt x="2" y="4"/>
                    <a:pt x="2" y="4"/>
                    <a:pt x="2" y="4"/>
                  </a:cubicBezTo>
                  <a:cubicBezTo>
                    <a:pt x="1" y="4"/>
                    <a:pt x="0" y="3"/>
                    <a:pt x="0" y="2"/>
                  </a:cubicBezTo>
                  <a:cubicBezTo>
                    <a:pt x="0" y="1"/>
                    <a:pt x="1" y="0"/>
                    <a:pt x="2" y="0"/>
                  </a:cubicBezTo>
                  <a:cubicBezTo>
                    <a:pt x="21" y="0"/>
                    <a:pt x="21" y="0"/>
                    <a:pt x="21" y="0"/>
                  </a:cubicBezTo>
                  <a:cubicBezTo>
                    <a:pt x="22" y="0"/>
                    <a:pt x="23" y="1"/>
                    <a:pt x="23" y="2"/>
                  </a:cubicBezTo>
                  <a:cubicBezTo>
                    <a:pt x="23" y="3"/>
                    <a:pt x="22" y="4"/>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9" name="Freeform 1746">
              <a:extLst>
                <a:ext uri="{FF2B5EF4-FFF2-40B4-BE49-F238E27FC236}">
                  <a16:creationId xmlns:a16="http://schemas.microsoft.com/office/drawing/2014/main" id="{46C8D5F9-5926-F72C-DD54-C5832A17F68B}"/>
                </a:ext>
              </a:extLst>
            </p:cNvPr>
            <p:cNvSpPr>
              <a:spLocks/>
            </p:cNvSpPr>
            <p:nvPr/>
          </p:nvSpPr>
          <p:spPr bwMode="auto">
            <a:xfrm>
              <a:off x="5719763" y="982663"/>
              <a:ext cx="15875" cy="87313"/>
            </a:xfrm>
            <a:custGeom>
              <a:avLst/>
              <a:gdLst>
                <a:gd name="T0" fmla="*/ 2 w 4"/>
                <a:gd name="T1" fmla="*/ 23 h 23"/>
                <a:gd name="T2" fmla="*/ 0 w 4"/>
                <a:gd name="T3" fmla="*/ 21 h 23"/>
                <a:gd name="T4" fmla="*/ 0 w 4"/>
                <a:gd name="T5" fmla="*/ 2 h 23"/>
                <a:gd name="T6" fmla="*/ 2 w 4"/>
                <a:gd name="T7" fmla="*/ 0 h 23"/>
                <a:gd name="T8" fmla="*/ 4 w 4"/>
                <a:gd name="T9" fmla="*/ 2 h 23"/>
                <a:gd name="T10" fmla="*/ 4 w 4"/>
                <a:gd name="T11" fmla="*/ 21 h 23"/>
                <a:gd name="T12" fmla="*/ 2 w 4"/>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 h="23">
                  <a:moveTo>
                    <a:pt x="2" y="23"/>
                  </a:moveTo>
                  <a:cubicBezTo>
                    <a:pt x="1" y="23"/>
                    <a:pt x="0" y="22"/>
                    <a:pt x="0" y="21"/>
                  </a:cubicBezTo>
                  <a:cubicBezTo>
                    <a:pt x="0" y="2"/>
                    <a:pt x="0" y="2"/>
                    <a:pt x="0" y="2"/>
                  </a:cubicBezTo>
                  <a:cubicBezTo>
                    <a:pt x="0" y="1"/>
                    <a:pt x="1" y="0"/>
                    <a:pt x="2" y="0"/>
                  </a:cubicBezTo>
                  <a:cubicBezTo>
                    <a:pt x="3" y="0"/>
                    <a:pt x="4" y="1"/>
                    <a:pt x="4" y="2"/>
                  </a:cubicBezTo>
                  <a:cubicBezTo>
                    <a:pt x="4" y="21"/>
                    <a:pt x="4" y="21"/>
                    <a:pt x="4" y="21"/>
                  </a:cubicBezTo>
                  <a:cubicBezTo>
                    <a:pt x="4"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10" name="Freeform 1747">
              <a:extLst>
                <a:ext uri="{FF2B5EF4-FFF2-40B4-BE49-F238E27FC236}">
                  <a16:creationId xmlns:a16="http://schemas.microsoft.com/office/drawing/2014/main" id="{4AD0EC75-2BD3-8966-5C87-AF31F7E12587}"/>
                </a:ext>
              </a:extLst>
            </p:cNvPr>
            <p:cNvSpPr>
              <a:spLocks/>
            </p:cNvSpPr>
            <p:nvPr/>
          </p:nvSpPr>
          <p:spPr bwMode="auto">
            <a:xfrm>
              <a:off x="5815013" y="889000"/>
              <a:ext cx="85725" cy="15875"/>
            </a:xfrm>
            <a:custGeom>
              <a:avLst/>
              <a:gdLst>
                <a:gd name="T0" fmla="*/ 21 w 23"/>
                <a:gd name="T1" fmla="*/ 4 h 4"/>
                <a:gd name="T2" fmla="*/ 2 w 23"/>
                <a:gd name="T3" fmla="*/ 4 h 4"/>
                <a:gd name="T4" fmla="*/ 0 w 23"/>
                <a:gd name="T5" fmla="*/ 2 h 4"/>
                <a:gd name="T6" fmla="*/ 2 w 23"/>
                <a:gd name="T7" fmla="*/ 0 h 4"/>
                <a:gd name="T8" fmla="*/ 21 w 23"/>
                <a:gd name="T9" fmla="*/ 0 h 4"/>
                <a:gd name="T10" fmla="*/ 23 w 23"/>
                <a:gd name="T11" fmla="*/ 2 h 4"/>
                <a:gd name="T12" fmla="*/ 21 w 2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21" y="4"/>
                  </a:moveTo>
                  <a:cubicBezTo>
                    <a:pt x="2" y="4"/>
                    <a:pt x="2" y="4"/>
                    <a:pt x="2" y="4"/>
                  </a:cubicBezTo>
                  <a:cubicBezTo>
                    <a:pt x="1" y="4"/>
                    <a:pt x="0" y="3"/>
                    <a:pt x="0" y="2"/>
                  </a:cubicBezTo>
                  <a:cubicBezTo>
                    <a:pt x="0" y="1"/>
                    <a:pt x="1" y="0"/>
                    <a:pt x="2" y="0"/>
                  </a:cubicBezTo>
                  <a:cubicBezTo>
                    <a:pt x="21" y="0"/>
                    <a:pt x="21" y="0"/>
                    <a:pt x="21" y="0"/>
                  </a:cubicBezTo>
                  <a:cubicBezTo>
                    <a:pt x="22" y="0"/>
                    <a:pt x="23" y="1"/>
                    <a:pt x="23" y="2"/>
                  </a:cubicBezTo>
                  <a:cubicBezTo>
                    <a:pt x="23" y="3"/>
                    <a:pt x="22" y="4"/>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11" name="Freeform 1748">
              <a:extLst>
                <a:ext uri="{FF2B5EF4-FFF2-40B4-BE49-F238E27FC236}">
                  <a16:creationId xmlns:a16="http://schemas.microsoft.com/office/drawing/2014/main" id="{30FF0C6A-2D12-4997-9650-FF358DC1F182}"/>
                </a:ext>
              </a:extLst>
            </p:cNvPr>
            <p:cNvSpPr>
              <a:spLocks/>
            </p:cNvSpPr>
            <p:nvPr/>
          </p:nvSpPr>
          <p:spPr bwMode="auto">
            <a:xfrm>
              <a:off x="5697538" y="844550"/>
              <a:ext cx="60325" cy="104775"/>
            </a:xfrm>
            <a:custGeom>
              <a:avLst/>
              <a:gdLst>
                <a:gd name="T0" fmla="*/ 8 w 16"/>
                <a:gd name="T1" fmla="*/ 28 h 28"/>
                <a:gd name="T2" fmla="*/ 0 w 16"/>
                <a:gd name="T3" fmla="*/ 20 h 28"/>
                <a:gd name="T4" fmla="*/ 2 w 16"/>
                <a:gd name="T5" fmla="*/ 18 h 28"/>
                <a:gd name="T6" fmla="*/ 4 w 16"/>
                <a:gd name="T7" fmla="*/ 20 h 28"/>
                <a:gd name="T8" fmla="*/ 8 w 16"/>
                <a:gd name="T9" fmla="*/ 24 h 28"/>
                <a:gd name="T10" fmla="*/ 12 w 16"/>
                <a:gd name="T11" fmla="*/ 20 h 28"/>
                <a:gd name="T12" fmla="*/ 8 w 16"/>
                <a:gd name="T13" fmla="*/ 16 h 28"/>
                <a:gd name="T14" fmla="*/ 0 w 16"/>
                <a:gd name="T15" fmla="*/ 8 h 28"/>
                <a:gd name="T16" fmla="*/ 8 w 16"/>
                <a:gd name="T17" fmla="*/ 0 h 28"/>
                <a:gd name="T18" fmla="*/ 16 w 16"/>
                <a:gd name="T19" fmla="*/ 8 h 28"/>
                <a:gd name="T20" fmla="*/ 14 w 16"/>
                <a:gd name="T21" fmla="*/ 10 h 28"/>
                <a:gd name="T22" fmla="*/ 12 w 16"/>
                <a:gd name="T23" fmla="*/ 8 h 28"/>
                <a:gd name="T24" fmla="*/ 8 w 16"/>
                <a:gd name="T25" fmla="*/ 4 h 28"/>
                <a:gd name="T26" fmla="*/ 4 w 16"/>
                <a:gd name="T27" fmla="*/ 8 h 28"/>
                <a:gd name="T28" fmla="*/ 8 w 16"/>
                <a:gd name="T29" fmla="*/ 12 h 28"/>
                <a:gd name="T30" fmla="*/ 16 w 16"/>
                <a:gd name="T31" fmla="*/ 20 h 28"/>
                <a:gd name="T32" fmla="*/ 8 w 16"/>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8">
                  <a:moveTo>
                    <a:pt x="8" y="28"/>
                  </a:moveTo>
                  <a:cubicBezTo>
                    <a:pt x="4" y="28"/>
                    <a:pt x="0" y="24"/>
                    <a:pt x="0" y="20"/>
                  </a:cubicBezTo>
                  <a:cubicBezTo>
                    <a:pt x="0" y="19"/>
                    <a:pt x="1" y="18"/>
                    <a:pt x="2" y="18"/>
                  </a:cubicBezTo>
                  <a:cubicBezTo>
                    <a:pt x="3" y="18"/>
                    <a:pt x="4" y="19"/>
                    <a:pt x="4" y="20"/>
                  </a:cubicBezTo>
                  <a:cubicBezTo>
                    <a:pt x="4" y="22"/>
                    <a:pt x="6" y="24"/>
                    <a:pt x="8" y="24"/>
                  </a:cubicBezTo>
                  <a:cubicBezTo>
                    <a:pt x="10" y="24"/>
                    <a:pt x="12" y="22"/>
                    <a:pt x="12" y="20"/>
                  </a:cubicBezTo>
                  <a:cubicBezTo>
                    <a:pt x="12" y="18"/>
                    <a:pt x="10" y="16"/>
                    <a:pt x="8" y="16"/>
                  </a:cubicBezTo>
                  <a:cubicBezTo>
                    <a:pt x="4" y="16"/>
                    <a:pt x="0" y="12"/>
                    <a:pt x="0" y="8"/>
                  </a:cubicBezTo>
                  <a:cubicBezTo>
                    <a:pt x="0" y="3"/>
                    <a:pt x="4" y="0"/>
                    <a:pt x="8" y="0"/>
                  </a:cubicBezTo>
                  <a:cubicBezTo>
                    <a:pt x="12" y="0"/>
                    <a:pt x="16" y="3"/>
                    <a:pt x="16" y="8"/>
                  </a:cubicBezTo>
                  <a:cubicBezTo>
                    <a:pt x="16" y="9"/>
                    <a:pt x="15" y="10"/>
                    <a:pt x="14" y="10"/>
                  </a:cubicBezTo>
                  <a:cubicBezTo>
                    <a:pt x="13" y="10"/>
                    <a:pt x="12" y="9"/>
                    <a:pt x="12" y="8"/>
                  </a:cubicBezTo>
                  <a:cubicBezTo>
                    <a:pt x="12" y="5"/>
                    <a:pt x="10" y="4"/>
                    <a:pt x="8" y="4"/>
                  </a:cubicBezTo>
                  <a:cubicBezTo>
                    <a:pt x="6" y="4"/>
                    <a:pt x="4" y="5"/>
                    <a:pt x="4" y="8"/>
                  </a:cubicBezTo>
                  <a:cubicBezTo>
                    <a:pt x="4" y="10"/>
                    <a:pt x="6" y="12"/>
                    <a:pt x="8" y="12"/>
                  </a:cubicBezTo>
                  <a:cubicBezTo>
                    <a:pt x="12" y="12"/>
                    <a:pt x="16" y="15"/>
                    <a:pt x="16" y="20"/>
                  </a:cubicBezTo>
                  <a:cubicBezTo>
                    <a:pt x="16" y="24"/>
                    <a:pt x="12" y="28"/>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12" name="Freeform 1749">
              <a:extLst>
                <a:ext uri="{FF2B5EF4-FFF2-40B4-BE49-F238E27FC236}">
                  <a16:creationId xmlns:a16="http://schemas.microsoft.com/office/drawing/2014/main" id="{A7802B21-F0A3-6AAC-63B6-38450E4CEDD3}"/>
                </a:ext>
              </a:extLst>
            </p:cNvPr>
            <p:cNvSpPr>
              <a:spLocks/>
            </p:cNvSpPr>
            <p:nvPr/>
          </p:nvSpPr>
          <p:spPr bwMode="auto">
            <a:xfrm>
              <a:off x="5719763" y="828675"/>
              <a:ext cx="15875" cy="136525"/>
            </a:xfrm>
            <a:custGeom>
              <a:avLst/>
              <a:gdLst>
                <a:gd name="T0" fmla="*/ 2 w 4"/>
                <a:gd name="T1" fmla="*/ 36 h 36"/>
                <a:gd name="T2" fmla="*/ 0 w 4"/>
                <a:gd name="T3" fmla="*/ 34 h 36"/>
                <a:gd name="T4" fmla="*/ 0 w 4"/>
                <a:gd name="T5" fmla="*/ 2 h 36"/>
                <a:gd name="T6" fmla="*/ 2 w 4"/>
                <a:gd name="T7" fmla="*/ 0 h 36"/>
                <a:gd name="T8" fmla="*/ 4 w 4"/>
                <a:gd name="T9" fmla="*/ 2 h 36"/>
                <a:gd name="T10" fmla="*/ 4 w 4"/>
                <a:gd name="T11" fmla="*/ 34 h 36"/>
                <a:gd name="T12" fmla="*/ 2 w 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 h="36">
                  <a:moveTo>
                    <a:pt x="2" y="36"/>
                  </a:moveTo>
                  <a:cubicBezTo>
                    <a:pt x="1" y="36"/>
                    <a:pt x="0" y="35"/>
                    <a:pt x="0" y="34"/>
                  </a:cubicBezTo>
                  <a:cubicBezTo>
                    <a:pt x="0" y="2"/>
                    <a:pt x="0" y="2"/>
                    <a:pt x="0" y="2"/>
                  </a:cubicBezTo>
                  <a:cubicBezTo>
                    <a:pt x="0" y="1"/>
                    <a:pt x="1" y="0"/>
                    <a:pt x="2" y="0"/>
                  </a:cubicBezTo>
                  <a:cubicBezTo>
                    <a:pt x="3" y="0"/>
                    <a:pt x="4" y="1"/>
                    <a:pt x="4" y="2"/>
                  </a:cubicBezTo>
                  <a:cubicBezTo>
                    <a:pt x="4" y="34"/>
                    <a:pt x="4" y="34"/>
                    <a:pt x="4" y="34"/>
                  </a:cubicBezTo>
                  <a:cubicBezTo>
                    <a:pt x="4" y="35"/>
                    <a:pt x="3" y="36"/>
                    <a:pt x="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sp>
        <p:nvSpPr>
          <p:cNvPr id="13" name="Rectangle 12">
            <a:extLst>
              <a:ext uri="{FF2B5EF4-FFF2-40B4-BE49-F238E27FC236}">
                <a16:creationId xmlns:a16="http://schemas.microsoft.com/office/drawing/2014/main" id="{57597D77-C469-2824-19EF-1F52CE37D738}"/>
              </a:ext>
            </a:extLst>
          </p:cNvPr>
          <p:cNvSpPr/>
          <p:nvPr/>
        </p:nvSpPr>
        <p:spPr>
          <a:xfrm>
            <a:off x="115476" y="2137025"/>
            <a:ext cx="11836328" cy="4274049"/>
          </a:xfrm>
          <a:prstGeom prst="rect">
            <a:avLst/>
          </a:prstGeom>
          <a:noFill/>
          <a:ln w="12700" cap="flat" cmpd="sng" algn="ctr">
            <a:solidFill>
              <a:srgbClr val="003865"/>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b="1" u="sng" dirty="0">
                <a:solidFill>
                  <a:schemeClr val="tx1"/>
                </a:solidFill>
              </a:rPr>
              <a:t>Objectives / Activities / Timelines / Performance Indicators:</a:t>
            </a:r>
          </a:p>
          <a:p>
            <a:pPr marL="342900" indent="-342900">
              <a:buAutoNum type="arabicPeriod"/>
            </a:pPr>
            <a:r>
              <a:rPr lang="en-US" sz="1400" b="1" u="sng" dirty="0">
                <a:solidFill>
                  <a:schemeClr val="tx1"/>
                </a:solidFill>
              </a:rPr>
              <a:t>“All about Finances” training for the Board of Trustees</a:t>
            </a:r>
          </a:p>
          <a:p>
            <a:r>
              <a:rPr lang="en-US" sz="1400" i="1" u="sng" dirty="0">
                <a:solidFill>
                  <a:schemeClr val="tx1"/>
                </a:solidFill>
              </a:rPr>
              <a:t>Objective:</a:t>
            </a:r>
            <a:r>
              <a:rPr lang="en-US" sz="1400" i="1" dirty="0">
                <a:solidFill>
                  <a:schemeClr val="tx1"/>
                </a:solidFill>
              </a:rPr>
              <a:t> </a:t>
            </a:r>
            <a:r>
              <a:rPr lang="en-US" sz="1400" dirty="0">
                <a:solidFill>
                  <a:schemeClr val="tx1"/>
                </a:solidFill>
              </a:rPr>
              <a:t>Enhance transparency and accountability by providing comprehensive financial training to the Board of Trustees</a:t>
            </a:r>
          </a:p>
          <a:p>
            <a:r>
              <a:rPr lang="en-US" sz="1400" i="1" u="sng" dirty="0">
                <a:solidFill>
                  <a:schemeClr val="tx1"/>
                </a:solidFill>
              </a:rPr>
              <a:t>Activities:</a:t>
            </a:r>
            <a:r>
              <a:rPr lang="en-US" sz="1400" i="1" dirty="0">
                <a:solidFill>
                  <a:schemeClr val="tx1"/>
                </a:solidFill>
              </a:rPr>
              <a:t> </a:t>
            </a:r>
            <a:r>
              <a:rPr lang="en-US" sz="1400" dirty="0">
                <a:solidFill>
                  <a:schemeClr val="tx1"/>
                </a:solidFill>
              </a:rPr>
              <a:t>a. Conduct finance training session and provide insights into how the per-pupil funds are allocated across the various operational costs managed by the school b. Include detailed information around how the budget is prepared (including relevant timelines and assumptions). c. Foster an interactive session allowing Trustees to ask questions, seek clarification and actively participate. d. Record the session to create a resource for ongoing reference and future onboarding of new Trustees</a:t>
            </a:r>
          </a:p>
          <a:p>
            <a:r>
              <a:rPr lang="en-US" sz="1400" i="1" u="sng" dirty="0">
                <a:solidFill>
                  <a:schemeClr val="tx1"/>
                </a:solidFill>
              </a:rPr>
              <a:t>Timeline:</a:t>
            </a:r>
            <a:r>
              <a:rPr lang="en-US" sz="1400" i="1" dirty="0">
                <a:solidFill>
                  <a:schemeClr val="tx1"/>
                </a:solidFill>
              </a:rPr>
              <a:t> </a:t>
            </a:r>
            <a:r>
              <a:rPr lang="en-US" sz="1400" dirty="0">
                <a:solidFill>
                  <a:schemeClr val="tx1"/>
                </a:solidFill>
              </a:rPr>
              <a:t>Jan 2024</a:t>
            </a:r>
          </a:p>
          <a:p>
            <a:r>
              <a:rPr lang="en-US" sz="1400" i="1" u="sng" dirty="0">
                <a:solidFill>
                  <a:schemeClr val="tx1"/>
                </a:solidFill>
              </a:rPr>
              <a:t>Performance Indicator:</a:t>
            </a:r>
            <a:r>
              <a:rPr lang="en-US" sz="1400" i="1" dirty="0">
                <a:solidFill>
                  <a:schemeClr val="tx1"/>
                </a:solidFill>
              </a:rPr>
              <a:t> </a:t>
            </a:r>
            <a:r>
              <a:rPr lang="en-US" sz="1400" dirty="0">
                <a:solidFill>
                  <a:schemeClr val="tx1"/>
                </a:solidFill>
              </a:rPr>
              <a:t>Post training survey gauging Trustee understanding of financial process</a:t>
            </a:r>
          </a:p>
          <a:p>
            <a:r>
              <a:rPr lang="en-US" sz="1400" i="1" u="sng" dirty="0">
                <a:solidFill>
                  <a:schemeClr val="tx1"/>
                </a:solidFill>
              </a:rPr>
              <a:t>Responsibility:</a:t>
            </a:r>
            <a:r>
              <a:rPr lang="en-US" sz="1400" i="1" dirty="0">
                <a:solidFill>
                  <a:schemeClr val="tx1"/>
                </a:solidFill>
              </a:rPr>
              <a:t> </a:t>
            </a:r>
            <a:r>
              <a:rPr lang="en-US" sz="1400" dirty="0">
                <a:solidFill>
                  <a:schemeClr val="tx1"/>
                </a:solidFill>
              </a:rPr>
              <a:t>Treasurer (with assistance from the accounting team)</a:t>
            </a:r>
          </a:p>
        </p:txBody>
      </p:sp>
    </p:spTree>
    <p:extLst>
      <p:ext uri="{BB962C8B-B14F-4D97-AF65-F5344CB8AC3E}">
        <p14:creationId xmlns:p14="http://schemas.microsoft.com/office/powerpoint/2010/main" val="32797982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12344</TotalTime>
  <Words>1820</Words>
  <Application>Microsoft Office PowerPoint</Application>
  <PresentationFormat>Widescreen</PresentationFormat>
  <Paragraphs>122</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Segoe UI</vt:lpstr>
      <vt:lpstr>Office Theme</vt:lpstr>
      <vt:lpstr>PowerPoint Presentation</vt:lpstr>
      <vt:lpstr>PowerPoint Presentation</vt:lpstr>
      <vt:lpstr>Finance Strategic Priorities</vt:lpstr>
      <vt:lpstr>Strategic Priorities Action Plans</vt:lpstr>
      <vt:lpstr>Strategic Priorities Action Plans</vt:lpstr>
      <vt:lpstr>Strategic Priorities Action Plans</vt:lpstr>
      <vt:lpstr>Strategic Priorities Action Plans</vt:lpstr>
      <vt:lpstr>Strategic Priorities Action Plans</vt:lpstr>
      <vt:lpstr>Strategic Priorities Action Plans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 Jessica</dc:creator>
  <cp:lastModifiedBy>Constant, Jessica</cp:lastModifiedBy>
  <cp:revision>9</cp:revision>
  <dcterms:created xsi:type="dcterms:W3CDTF">2023-11-17T22:55:31Z</dcterms:created>
  <dcterms:modified xsi:type="dcterms:W3CDTF">2024-02-07T01:51:15Z</dcterms:modified>
</cp:coreProperties>
</file>