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314" r:id="rId4"/>
    <p:sldId id="274" r:id="rId5"/>
    <p:sldId id="329" r:id="rId6"/>
    <p:sldId id="328" r:id="rId7"/>
    <p:sldId id="330" r:id="rId8"/>
    <p:sldId id="331" r:id="rId9"/>
    <p:sldId id="332" r:id="rId10"/>
    <p:sldId id="333" r:id="rId11"/>
    <p:sldId id="334" r:id="rId12"/>
    <p:sldId id="337" r:id="rId13"/>
    <p:sldId id="335" r:id="rId14"/>
    <p:sldId id="336" r:id="rId15"/>
    <p:sldId id="338" r:id="rId16"/>
    <p:sldId id="339" r:id="rId17"/>
    <p:sldId id="341" r:id="rId18"/>
    <p:sldId id="342" r:id="rId19"/>
    <p:sldId id="348" r:id="rId20"/>
    <p:sldId id="343" r:id="rId21"/>
    <p:sldId id="344" r:id="rId22"/>
    <p:sldId id="345" r:id="rId23"/>
    <p:sldId id="347" r:id="rId24"/>
    <p:sldId id="350" r:id="rId25"/>
    <p:sldId id="351" r:id="rId26"/>
    <p:sldId id="346" r:id="rId27"/>
    <p:sldId id="349" r:id="rId28"/>
    <p:sldId id="352" r:id="rId29"/>
    <p:sldId id="353" r:id="rId30"/>
    <p:sldId id="354" r:id="rId31"/>
    <p:sldId id="355" r:id="rId32"/>
    <p:sldId id="356" r:id="rId33"/>
    <p:sldId id="357" r:id="rId34"/>
    <p:sldId id="358" r:id="rId35"/>
    <p:sldId id="359" r:id="rId36"/>
    <p:sldId id="360" r:id="rId37"/>
    <p:sldId id="361" r:id="rId38"/>
    <p:sldId id="362" r:id="rId39"/>
    <p:sldId id="363" r:id="rId40"/>
    <p:sldId id="364" r:id="rId41"/>
    <p:sldId id="365" r:id="rId42"/>
    <p:sldId id="370" r:id="rId43"/>
    <p:sldId id="366" r:id="rId44"/>
    <p:sldId id="371" r:id="rId45"/>
    <p:sldId id="367" r:id="rId46"/>
    <p:sldId id="368" r:id="rId47"/>
    <p:sldId id="369" r:id="rId48"/>
    <p:sldId id="372"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9" autoAdjust="0"/>
    <p:restoredTop sz="94565" autoAdjust="0"/>
  </p:normalViewPr>
  <p:slideViewPr>
    <p:cSldViewPr>
      <p:cViewPr>
        <p:scale>
          <a:sx n="62" d="100"/>
          <a:sy n="62" d="100"/>
        </p:scale>
        <p:origin x="-1506"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C80100-9DCC-4D19-8F2D-FF15CDF5413E}" type="doc">
      <dgm:prSet loTypeId="urn:microsoft.com/office/officeart/2005/8/layout/pyramid1" loCatId="pyramid" qsTypeId="urn:microsoft.com/office/officeart/2005/8/quickstyle/simple1" qsCatId="simple" csTypeId="urn:microsoft.com/office/officeart/2005/8/colors/accent1_2" csCatId="accent1" phldr="1"/>
      <dgm:spPr/>
    </dgm:pt>
    <dgm:pt modelId="{4DE64B9B-616F-4467-9747-6D3E02EAB1E0}">
      <dgm:prSet phldrT="[Text]" custT="1"/>
      <dgm:spPr/>
      <dgm:t>
        <a:bodyPr/>
        <a:lstStyle/>
        <a:p>
          <a:endParaRPr lang="en-US" sz="2000" b="1" dirty="0" smtClean="0">
            <a:solidFill>
              <a:schemeClr val="bg1"/>
            </a:solidFill>
          </a:endParaRPr>
        </a:p>
        <a:p>
          <a:r>
            <a:rPr lang="en-US" sz="2000" b="1" dirty="0" smtClean="0">
              <a:solidFill>
                <a:schemeClr val="bg1"/>
              </a:solidFill>
            </a:rPr>
            <a:t>Few</a:t>
          </a:r>
          <a:endParaRPr lang="en-US" sz="2000" b="1" dirty="0">
            <a:solidFill>
              <a:schemeClr val="bg1"/>
            </a:solidFill>
          </a:endParaRPr>
        </a:p>
        <a:p>
          <a:r>
            <a:rPr lang="en-US" sz="2000" b="1" dirty="0" smtClean="0">
              <a:solidFill>
                <a:schemeClr val="bg1"/>
              </a:solidFill>
            </a:rPr>
            <a:t>(1-5%)</a:t>
          </a:r>
          <a:endParaRPr lang="en-US" sz="2000" b="1" dirty="0">
            <a:solidFill>
              <a:schemeClr val="bg1"/>
            </a:solidFill>
          </a:endParaRPr>
        </a:p>
      </dgm:t>
    </dgm:pt>
    <dgm:pt modelId="{D376FC1A-7A46-4797-8530-21A3972B07E1}" type="parTrans" cxnId="{FDD5E36D-BB6E-466E-AC82-8C6928E576CE}">
      <dgm:prSet/>
      <dgm:spPr/>
      <dgm:t>
        <a:bodyPr/>
        <a:lstStyle/>
        <a:p>
          <a:endParaRPr lang="en-US" sz="1050" b="1">
            <a:solidFill>
              <a:schemeClr val="bg1"/>
            </a:solidFill>
          </a:endParaRPr>
        </a:p>
      </dgm:t>
    </dgm:pt>
    <dgm:pt modelId="{7499C49D-3628-49CE-BF0B-88CB2580EC3A}" type="sibTrans" cxnId="{FDD5E36D-BB6E-466E-AC82-8C6928E576CE}">
      <dgm:prSet/>
      <dgm:spPr/>
      <dgm:t>
        <a:bodyPr/>
        <a:lstStyle/>
        <a:p>
          <a:endParaRPr lang="en-US" sz="1050" b="1">
            <a:solidFill>
              <a:schemeClr val="bg1"/>
            </a:solidFill>
          </a:endParaRPr>
        </a:p>
      </dgm:t>
    </dgm:pt>
    <dgm:pt modelId="{C2BC51D3-6C98-4986-B566-6CC5DDDD310E}">
      <dgm:prSet phldrT="[Text]" custT="1"/>
      <dgm:spPr/>
      <dgm:t>
        <a:bodyPr/>
        <a:lstStyle/>
        <a:p>
          <a:r>
            <a:rPr lang="en-US" sz="2000" b="1" dirty="0">
              <a:solidFill>
                <a:schemeClr val="bg1"/>
              </a:solidFill>
            </a:rPr>
            <a:t>Some </a:t>
          </a:r>
        </a:p>
        <a:p>
          <a:r>
            <a:rPr lang="en-US" sz="2000" b="1" dirty="0">
              <a:solidFill>
                <a:schemeClr val="bg1"/>
              </a:solidFill>
            </a:rPr>
            <a:t>(5-10%)</a:t>
          </a:r>
        </a:p>
      </dgm:t>
    </dgm:pt>
    <dgm:pt modelId="{3410E0F4-5574-4C49-947F-78ADBD7868E4}" type="parTrans" cxnId="{1F752BAC-B621-49A8-8821-93509C506176}">
      <dgm:prSet/>
      <dgm:spPr/>
      <dgm:t>
        <a:bodyPr/>
        <a:lstStyle/>
        <a:p>
          <a:endParaRPr lang="en-US" sz="1050" b="1">
            <a:solidFill>
              <a:schemeClr val="bg1"/>
            </a:solidFill>
          </a:endParaRPr>
        </a:p>
      </dgm:t>
    </dgm:pt>
    <dgm:pt modelId="{80C25DF4-6ECC-4DFE-9B92-15AC183F77C2}" type="sibTrans" cxnId="{1F752BAC-B621-49A8-8821-93509C506176}">
      <dgm:prSet/>
      <dgm:spPr/>
      <dgm:t>
        <a:bodyPr/>
        <a:lstStyle/>
        <a:p>
          <a:endParaRPr lang="en-US" sz="1050" b="1">
            <a:solidFill>
              <a:schemeClr val="bg1"/>
            </a:solidFill>
          </a:endParaRPr>
        </a:p>
      </dgm:t>
    </dgm:pt>
    <dgm:pt modelId="{49B72999-EEAD-44F5-8813-622A848F069F}">
      <dgm:prSet phldrT="[Text]" custT="1"/>
      <dgm:spPr/>
      <dgm:t>
        <a:bodyPr/>
        <a:lstStyle/>
        <a:p>
          <a:r>
            <a:rPr lang="en-US" sz="2000" b="1" dirty="0" smtClean="0">
              <a:solidFill>
                <a:schemeClr val="bg1"/>
              </a:solidFill>
            </a:rPr>
            <a:t>Most</a:t>
          </a:r>
          <a:endParaRPr lang="en-US" sz="2000" b="1" dirty="0">
            <a:solidFill>
              <a:schemeClr val="bg1"/>
            </a:solidFill>
          </a:endParaRPr>
        </a:p>
        <a:p>
          <a:r>
            <a:rPr lang="en-US" sz="2000" b="1" dirty="0" smtClean="0">
              <a:solidFill>
                <a:schemeClr val="bg1"/>
              </a:solidFill>
            </a:rPr>
            <a:t>(80-90%)</a:t>
          </a:r>
          <a:endParaRPr lang="en-US" sz="2000" b="1" dirty="0">
            <a:solidFill>
              <a:schemeClr val="bg1"/>
            </a:solidFill>
          </a:endParaRPr>
        </a:p>
      </dgm:t>
    </dgm:pt>
    <dgm:pt modelId="{A8ECF0EC-BEF3-4C8E-9285-830407901507}" type="parTrans" cxnId="{45E712CE-264C-4BC1-976E-34C08E74A966}">
      <dgm:prSet/>
      <dgm:spPr/>
      <dgm:t>
        <a:bodyPr/>
        <a:lstStyle/>
        <a:p>
          <a:endParaRPr lang="en-US" sz="1050" b="1">
            <a:solidFill>
              <a:schemeClr val="bg1"/>
            </a:solidFill>
          </a:endParaRPr>
        </a:p>
      </dgm:t>
    </dgm:pt>
    <dgm:pt modelId="{2DFEC529-60A3-4778-B227-BC383F148084}" type="sibTrans" cxnId="{45E712CE-264C-4BC1-976E-34C08E74A966}">
      <dgm:prSet/>
      <dgm:spPr/>
      <dgm:t>
        <a:bodyPr/>
        <a:lstStyle/>
        <a:p>
          <a:endParaRPr lang="en-US" sz="1050" b="1">
            <a:solidFill>
              <a:schemeClr val="bg1"/>
            </a:solidFill>
          </a:endParaRPr>
        </a:p>
      </dgm:t>
    </dgm:pt>
    <dgm:pt modelId="{8EE05AC0-B6B4-40C5-A85B-B45964B1A63F}" type="pres">
      <dgm:prSet presAssocID="{80C80100-9DCC-4D19-8F2D-FF15CDF5413E}" presName="Name0" presStyleCnt="0">
        <dgm:presLayoutVars>
          <dgm:dir/>
          <dgm:animLvl val="lvl"/>
          <dgm:resizeHandles val="exact"/>
        </dgm:presLayoutVars>
      </dgm:prSet>
      <dgm:spPr/>
    </dgm:pt>
    <dgm:pt modelId="{2346115D-558C-4D15-BAF6-37B22EE51667}" type="pres">
      <dgm:prSet presAssocID="{4DE64B9B-616F-4467-9747-6D3E02EAB1E0}" presName="Name8" presStyleCnt="0"/>
      <dgm:spPr/>
    </dgm:pt>
    <dgm:pt modelId="{AFB105B6-A682-419F-AD15-3AB906DF8B05}" type="pres">
      <dgm:prSet presAssocID="{4DE64B9B-616F-4467-9747-6D3E02EAB1E0}" presName="level" presStyleLbl="node1" presStyleIdx="0" presStyleCnt="3">
        <dgm:presLayoutVars>
          <dgm:chMax val="1"/>
          <dgm:bulletEnabled val="1"/>
        </dgm:presLayoutVars>
      </dgm:prSet>
      <dgm:spPr/>
      <dgm:t>
        <a:bodyPr/>
        <a:lstStyle/>
        <a:p>
          <a:endParaRPr lang="en-US"/>
        </a:p>
      </dgm:t>
    </dgm:pt>
    <dgm:pt modelId="{AADA8649-7F1B-4480-AC71-B0103AC37855}" type="pres">
      <dgm:prSet presAssocID="{4DE64B9B-616F-4467-9747-6D3E02EAB1E0}" presName="levelTx" presStyleLbl="revTx" presStyleIdx="0" presStyleCnt="0">
        <dgm:presLayoutVars>
          <dgm:chMax val="1"/>
          <dgm:bulletEnabled val="1"/>
        </dgm:presLayoutVars>
      </dgm:prSet>
      <dgm:spPr/>
      <dgm:t>
        <a:bodyPr/>
        <a:lstStyle/>
        <a:p>
          <a:endParaRPr lang="en-US"/>
        </a:p>
      </dgm:t>
    </dgm:pt>
    <dgm:pt modelId="{550073FE-8A7F-45F0-875C-9B691E9296D5}" type="pres">
      <dgm:prSet presAssocID="{C2BC51D3-6C98-4986-B566-6CC5DDDD310E}" presName="Name8" presStyleCnt="0"/>
      <dgm:spPr/>
    </dgm:pt>
    <dgm:pt modelId="{6E7CD95B-5B8E-4322-BDA4-AC53C2B12F81}" type="pres">
      <dgm:prSet presAssocID="{C2BC51D3-6C98-4986-B566-6CC5DDDD310E}" presName="level" presStyleLbl="node1" presStyleIdx="1" presStyleCnt="3">
        <dgm:presLayoutVars>
          <dgm:chMax val="1"/>
          <dgm:bulletEnabled val="1"/>
        </dgm:presLayoutVars>
      </dgm:prSet>
      <dgm:spPr/>
      <dgm:t>
        <a:bodyPr/>
        <a:lstStyle/>
        <a:p>
          <a:endParaRPr lang="en-US"/>
        </a:p>
      </dgm:t>
    </dgm:pt>
    <dgm:pt modelId="{CB3FAE27-AD23-46EC-A155-64DCF1DB41D3}" type="pres">
      <dgm:prSet presAssocID="{C2BC51D3-6C98-4986-B566-6CC5DDDD310E}" presName="levelTx" presStyleLbl="revTx" presStyleIdx="0" presStyleCnt="0">
        <dgm:presLayoutVars>
          <dgm:chMax val="1"/>
          <dgm:bulletEnabled val="1"/>
        </dgm:presLayoutVars>
      </dgm:prSet>
      <dgm:spPr/>
      <dgm:t>
        <a:bodyPr/>
        <a:lstStyle/>
        <a:p>
          <a:endParaRPr lang="en-US"/>
        </a:p>
      </dgm:t>
    </dgm:pt>
    <dgm:pt modelId="{DBCD8016-B177-41EF-A6D2-85E14F68FE20}" type="pres">
      <dgm:prSet presAssocID="{49B72999-EEAD-44F5-8813-622A848F069F}" presName="Name8" presStyleCnt="0"/>
      <dgm:spPr/>
    </dgm:pt>
    <dgm:pt modelId="{CF318F75-0456-49C4-A8F1-350D4E6641BA}" type="pres">
      <dgm:prSet presAssocID="{49B72999-EEAD-44F5-8813-622A848F069F}" presName="level" presStyleLbl="node1" presStyleIdx="2" presStyleCnt="3">
        <dgm:presLayoutVars>
          <dgm:chMax val="1"/>
          <dgm:bulletEnabled val="1"/>
        </dgm:presLayoutVars>
      </dgm:prSet>
      <dgm:spPr/>
      <dgm:t>
        <a:bodyPr/>
        <a:lstStyle/>
        <a:p>
          <a:endParaRPr lang="en-US"/>
        </a:p>
      </dgm:t>
    </dgm:pt>
    <dgm:pt modelId="{A9B643F5-89E6-482B-A353-DE3B354599AF}" type="pres">
      <dgm:prSet presAssocID="{49B72999-EEAD-44F5-8813-622A848F069F}" presName="levelTx" presStyleLbl="revTx" presStyleIdx="0" presStyleCnt="0">
        <dgm:presLayoutVars>
          <dgm:chMax val="1"/>
          <dgm:bulletEnabled val="1"/>
        </dgm:presLayoutVars>
      </dgm:prSet>
      <dgm:spPr/>
      <dgm:t>
        <a:bodyPr/>
        <a:lstStyle/>
        <a:p>
          <a:endParaRPr lang="en-US"/>
        </a:p>
      </dgm:t>
    </dgm:pt>
  </dgm:ptLst>
  <dgm:cxnLst>
    <dgm:cxn modelId="{3C44BEEB-0AF7-4E6C-AEDA-49DCF66EA108}" type="presOf" srcId="{4DE64B9B-616F-4467-9747-6D3E02EAB1E0}" destId="{AFB105B6-A682-419F-AD15-3AB906DF8B05}" srcOrd="0" destOrd="0" presId="urn:microsoft.com/office/officeart/2005/8/layout/pyramid1"/>
    <dgm:cxn modelId="{F0E5B770-5185-4C39-B317-8D0CBE0A8B33}" type="presOf" srcId="{4DE64B9B-616F-4467-9747-6D3E02EAB1E0}" destId="{AADA8649-7F1B-4480-AC71-B0103AC37855}" srcOrd="1" destOrd="0" presId="urn:microsoft.com/office/officeart/2005/8/layout/pyramid1"/>
    <dgm:cxn modelId="{2B927299-7836-408B-871E-63B13C8AADDC}" type="presOf" srcId="{49B72999-EEAD-44F5-8813-622A848F069F}" destId="{CF318F75-0456-49C4-A8F1-350D4E6641BA}" srcOrd="0" destOrd="0" presId="urn:microsoft.com/office/officeart/2005/8/layout/pyramid1"/>
    <dgm:cxn modelId="{1F752BAC-B621-49A8-8821-93509C506176}" srcId="{80C80100-9DCC-4D19-8F2D-FF15CDF5413E}" destId="{C2BC51D3-6C98-4986-B566-6CC5DDDD310E}" srcOrd="1" destOrd="0" parTransId="{3410E0F4-5574-4C49-947F-78ADBD7868E4}" sibTransId="{80C25DF4-6ECC-4DFE-9B92-15AC183F77C2}"/>
    <dgm:cxn modelId="{86BB9A85-6590-4A0D-9074-2483076B1C13}" type="presOf" srcId="{80C80100-9DCC-4D19-8F2D-FF15CDF5413E}" destId="{8EE05AC0-B6B4-40C5-A85B-B45964B1A63F}" srcOrd="0" destOrd="0" presId="urn:microsoft.com/office/officeart/2005/8/layout/pyramid1"/>
    <dgm:cxn modelId="{ED962B2F-5F68-460F-AF52-571A96F71416}" type="presOf" srcId="{49B72999-EEAD-44F5-8813-622A848F069F}" destId="{A9B643F5-89E6-482B-A353-DE3B354599AF}" srcOrd="1" destOrd="0" presId="urn:microsoft.com/office/officeart/2005/8/layout/pyramid1"/>
    <dgm:cxn modelId="{FDD5E36D-BB6E-466E-AC82-8C6928E576CE}" srcId="{80C80100-9DCC-4D19-8F2D-FF15CDF5413E}" destId="{4DE64B9B-616F-4467-9747-6D3E02EAB1E0}" srcOrd="0" destOrd="0" parTransId="{D376FC1A-7A46-4797-8530-21A3972B07E1}" sibTransId="{7499C49D-3628-49CE-BF0B-88CB2580EC3A}"/>
    <dgm:cxn modelId="{45E712CE-264C-4BC1-976E-34C08E74A966}" srcId="{80C80100-9DCC-4D19-8F2D-FF15CDF5413E}" destId="{49B72999-EEAD-44F5-8813-622A848F069F}" srcOrd="2" destOrd="0" parTransId="{A8ECF0EC-BEF3-4C8E-9285-830407901507}" sibTransId="{2DFEC529-60A3-4778-B227-BC383F148084}"/>
    <dgm:cxn modelId="{3CEDD10B-E0EE-456B-AF3E-6D06F136323B}" type="presOf" srcId="{C2BC51D3-6C98-4986-B566-6CC5DDDD310E}" destId="{6E7CD95B-5B8E-4322-BDA4-AC53C2B12F81}" srcOrd="0" destOrd="0" presId="urn:microsoft.com/office/officeart/2005/8/layout/pyramid1"/>
    <dgm:cxn modelId="{D7E1B473-1000-4031-82B2-587D2A630D88}" type="presOf" srcId="{C2BC51D3-6C98-4986-B566-6CC5DDDD310E}" destId="{CB3FAE27-AD23-46EC-A155-64DCF1DB41D3}" srcOrd="1" destOrd="0" presId="urn:microsoft.com/office/officeart/2005/8/layout/pyramid1"/>
    <dgm:cxn modelId="{3B3E43E5-1CBE-4B2D-B05C-9468054038DF}" type="presParOf" srcId="{8EE05AC0-B6B4-40C5-A85B-B45964B1A63F}" destId="{2346115D-558C-4D15-BAF6-37B22EE51667}" srcOrd="0" destOrd="0" presId="urn:microsoft.com/office/officeart/2005/8/layout/pyramid1"/>
    <dgm:cxn modelId="{62086EC0-5884-4F33-A324-BFF6B59CA34A}" type="presParOf" srcId="{2346115D-558C-4D15-BAF6-37B22EE51667}" destId="{AFB105B6-A682-419F-AD15-3AB906DF8B05}" srcOrd="0" destOrd="0" presId="urn:microsoft.com/office/officeart/2005/8/layout/pyramid1"/>
    <dgm:cxn modelId="{1F502B54-B792-481A-8ADF-0F24376BB3A1}" type="presParOf" srcId="{2346115D-558C-4D15-BAF6-37B22EE51667}" destId="{AADA8649-7F1B-4480-AC71-B0103AC37855}" srcOrd="1" destOrd="0" presId="urn:microsoft.com/office/officeart/2005/8/layout/pyramid1"/>
    <dgm:cxn modelId="{8419C0E7-4BFF-448F-9EF7-103E197682A4}" type="presParOf" srcId="{8EE05AC0-B6B4-40C5-A85B-B45964B1A63F}" destId="{550073FE-8A7F-45F0-875C-9B691E9296D5}" srcOrd="1" destOrd="0" presId="urn:microsoft.com/office/officeart/2005/8/layout/pyramid1"/>
    <dgm:cxn modelId="{2ABE60AD-F050-45B5-B79E-A21760A151B2}" type="presParOf" srcId="{550073FE-8A7F-45F0-875C-9B691E9296D5}" destId="{6E7CD95B-5B8E-4322-BDA4-AC53C2B12F81}" srcOrd="0" destOrd="0" presId="urn:microsoft.com/office/officeart/2005/8/layout/pyramid1"/>
    <dgm:cxn modelId="{A1D1745E-7A64-46F7-8C38-3E7C38389F03}" type="presParOf" srcId="{550073FE-8A7F-45F0-875C-9B691E9296D5}" destId="{CB3FAE27-AD23-46EC-A155-64DCF1DB41D3}" srcOrd="1" destOrd="0" presId="urn:microsoft.com/office/officeart/2005/8/layout/pyramid1"/>
    <dgm:cxn modelId="{2183559B-A8E9-4D56-B0D4-75234930570C}" type="presParOf" srcId="{8EE05AC0-B6B4-40C5-A85B-B45964B1A63F}" destId="{DBCD8016-B177-41EF-A6D2-85E14F68FE20}" srcOrd="2" destOrd="0" presId="urn:microsoft.com/office/officeart/2005/8/layout/pyramid1"/>
    <dgm:cxn modelId="{1F4CA1A9-B6D2-4819-8727-BF01186B1128}" type="presParOf" srcId="{DBCD8016-B177-41EF-A6D2-85E14F68FE20}" destId="{CF318F75-0456-49C4-A8F1-350D4E6641BA}" srcOrd="0" destOrd="0" presId="urn:microsoft.com/office/officeart/2005/8/layout/pyramid1"/>
    <dgm:cxn modelId="{19E06405-8EFF-45F7-AE0C-89B086083226}" type="presParOf" srcId="{DBCD8016-B177-41EF-A6D2-85E14F68FE20}" destId="{A9B643F5-89E6-482B-A353-DE3B354599AF}"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101DDA-27B4-4CEA-AD30-678A977CB899}"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C61F2217-B867-4473-A7AD-D2BCA35AF993}">
      <dgm:prSet phldrT="[Text]"/>
      <dgm:spPr/>
      <dgm:t>
        <a:bodyPr/>
        <a:lstStyle/>
        <a:p>
          <a:pPr algn="ctr"/>
          <a:r>
            <a:rPr lang="en-US"/>
            <a:t>Board of Education</a:t>
          </a:r>
        </a:p>
      </dgm:t>
    </dgm:pt>
    <dgm:pt modelId="{4F782FDF-058D-4651-A1EB-07CB53C63224}" type="parTrans" cxnId="{6C3CF95F-8DFF-4A79-BCAF-6780379D8B44}">
      <dgm:prSet/>
      <dgm:spPr/>
      <dgm:t>
        <a:bodyPr/>
        <a:lstStyle/>
        <a:p>
          <a:pPr algn="ctr"/>
          <a:endParaRPr lang="en-US"/>
        </a:p>
      </dgm:t>
    </dgm:pt>
    <dgm:pt modelId="{19F05295-6E88-4CC8-B63A-3EAB846BF0AB}" type="sibTrans" cxnId="{6C3CF95F-8DFF-4A79-BCAF-6780379D8B44}">
      <dgm:prSet/>
      <dgm:spPr/>
      <dgm:t>
        <a:bodyPr/>
        <a:lstStyle/>
        <a:p>
          <a:pPr algn="ctr"/>
          <a:endParaRPr lang="en-US"/>
        </a:p>
      </dgm:t>
    </dgm:pt>
    <dgm:pt modelId="{42839D3F-A203-40D0-95AD-7565630E96A5}">
      <dgm:prSet phldrT="[Text]"/>
      <dgm:spPr/>
      <dgm:t>
        <a:bodyPr/>
        <a:lstStyle/>
        <a:p>
          <a:pPr algn="ctr"/>
          <a:r>
            <a:rPr lang="en-US"/>
            <a:t>Board of Trustees</a:t>
          </a:r>
        </a:p>
      </dgm:t>
    </dgm:pt>
    <dgm:pt modelId="{4BE1BD2B-CD09-4CF9-A361-3CF4753D33A5}" type="parTrans" cxnId="{962B2DA2-1C93-4411-B774-F6251514E328}">
      <dgm:prSet/>
      <dgm:spPr/>
      <dgm:t>
        <a:bodyPr/>
        <a:lstStyle/>
        <a:p>
          <a:pPr algn="ctr"/>
          <a:endParaRPr lang="en-US"/>
        </a:p>
      </dgm:t>
    </dgm:pt>
    <dgm:pt modelId="{1C29DEAE-F6F1-4DD2-AA70-2B2EB30006F5}" type="sibTrans" cxnId="{962B2DA2-1C93-4411-B774-F6251514E328}">
      <dgm:prSet/>
      <dgm:spPr/>
      <dgm:t>
        <a:bodyPr/>
        <a:lstStyle/>
        <a:p>
          <a:pPr algn="ctr"/>
          <a:endParaRPr lang="en-US"/>
        </a:p>
      </dgm:t>
    </dgm:pt>
    <dgm:pt modelId="{EB97B760-2086-4D51-9ACC-B95E508D92CA}">
      <dgm:prSet phldrT="[Text]"/>
      <dgm:spPr/>
      <dgm:t>
        <a:bodyPr/>
        <a:lstStyle/>
        <a:p>
          <a:pPr algn="ctr"/>
          <a:r>
            <a:rPr lang="en-US"/>
            <a:t>Board of Advisors</a:t>
          </a:r>
        </a:p>
      </dgm:t>
    </dgm:pt>
    <dgm:pt modelId="{533133F0-E075-49E8-BE2F-23961ADEC97C}" type="parTrans" cxnId="{EE3E8DDF-46BA-429B-8309-0A6AEC04374E}">
      <dgm:prSet/>
      <dgm:spPr>
        <a:ln>
          <a:noFill/>
        </a:ln>
      </dgm:spPr>
      <dgm:t>
        <a:bodyPr/>
        <a:lstStyle/>
        <a:p>
          <a:pPr algn="ctr"/>
          <a:endParaRPr lang="en-US"/>
        </a:p>
      </dgm:t>
    </dgm:pt>
    <dgm:pt modelId="{A95FF4C0-FB87-4232-B511-2D2A4B41739F}" type="sibTrans" cxnId="{EE3E8DDF-46BA-429B-8309-0A6AEC04374E}">
      <dgm:prSet/>
      <dgm:spPr/>
      <dgm:t>
        <a:bodyPr/>
        <a:lstStyle/>
        <a:p>
          <a:pPr algn="ctr"/>
          <a:endParaRPr lang="en-US"/>
        </a:p>
      </dgm:t>
    </dgm:pt>
    <dgm:pt modelId="{DB8E5FFB-9A4D-4919-A501-56493CE52BB3}">
      <dgm:prSet phldrT="[Text]"/>
      <dgm:spPr/>
      <dgm:t>
        <a:bodyPr/>
        <a:lstStyle/>
        <a:p>
          <a:pPr algn="ctr"/>
          <a:r>
            <a:rPr lang="en-US"/>
            <a:t>FCPS</a:t>
          </a:r>
        </a:p>
      </dgm:t>
    </dgm:pt>
    <dgm:pt modelId="{53C80A31-A362-4828-B238-B46092B67317}" type="parTrans" cxnId="{ACCA3255-D145-46AB-A708-FA4CC3274D05}">
      <dgm:prSet/>
      <dgm:spPr/>
      <dgm:t>
        <a:bodyPr/>
        <a:lstStyle/>
        <a:p>
          <a:pPr algn="ctr"/>
          <a:endParaRPr lang="en-US"/>
        </a:p>
      </dgm:t>
    </dgm:pt>
    <dgm:pt modelId="{0DCCF009-AE6B-4681-BECE-F12928E6BB0B}" type="sibTrans" cxnId="{ACCA3255-D145-46AB-A708-FA4CC3274D05}">
      <dgm:prSet/>
      <dgm:spPr/>
      <dgm:t>
        <a:bodyPr/>
        <a:lstStyle/>
        <a:p>
          <a:pPr algn="ctr"/>
          <a:endParaRPr lang="en-US"/>
        </a:p>
      </dgm:t>
    </dgm:pt>
    <dgm:pt modelId="{60B87734-9293-4209-BDBB-904EE3E5BD26}">
      <dgm:prSet phldrT="[Text]" custT="1"/>
      <dgm:spPr/>
      <dgm:t>
        <a:bodyPr/>
        <a:lstStyle/>
        <a:p>
          <a:pPr algn="ctr"/>
          <a:r>
            <a:rPr lang="en-US" sz="2000"/>
            <a:t>Frederick Classical Charter School, Inc.</a:t>
          </a:r>
        </a:p>
      </dgm:t>
    </dgm:pt>
    <dgm:pt modelId="{4980CD3F-E0DF-4FBB-8DA0-788963245F21}" type="parTrans" cxnId="{8B766E95-138E-4336-8A48-0F2197D126A5}">
      <dgm:prSet/>
      <dgm:spPr/>
      <dgm:t>
        <a:bodyPr/>
        <a:lstStyle/>
        <a:p>
          <a:pPr algn="ctr"/>
          <a:endParaRPr lang="en-US"/>
        </a:p>
      </dgm:t>
    </dgm:pt>
    <dgm:pt modelId="{00C09FFC-031E-47BE-ACCA-D6895DB74BF9}" type="sibTrans" cxnId="{8B766E95-138E-4336-8A48-0F2197D126A5}">
      <dgm:prSet/>
      <dgm:spPr/>
      <dgm:t>
        <a:bodyPr/>
        <a:lstStyle/>
        <a:p>
          <a:pPr algn="ctr"/>
          <a:endParaRPr lang="en-US"/>
        </a:p>
      </dgm:t>
    </dgm:pt>
    <dgm:pt modelId="{C96A393C-4E1D-42EA-8C9E-23215B93E94F}" type="pres">
      <dgm:prSet presAssocID="{8D101DDA-27B4-4CEA-AD30-678A977CB899}" presName="mainComposite" presStyleCnt="0">
        <dgm:presLayoutVars>
          <dgm:chPref val="1"/>
          <dgm:dir/>
          <dgm:animOne val="branch"/>
          <dgm:animLvl val="lvl"/>
          <dgm:resizeHandles val="exact"/>
        </dgm:presLayoutVars>
      </dgm:prSet>
      <dgm:spPr/>
      <dgm:t>
        <a:bodyPr/>
        <a:lstStyle/>
        <a:p>
          <a:endParaRPr lang="en-US"/>
        </a:p>
      </dgm:t>
    </dgm:pt>
    <dgm:pt modelId="{4FDFC346-7018-4551-869C-201F0E738D6F}" type="pres">
      <dgm:prSet presAssocID="{8D101DDA-27B4-4CEA-AD30-678A977CB899}" presName="hierFlow" presStyleCnt="0"/>
      <dgm:spPr/>
    </dgm:pt>
    <dgm:pt modelId="{935262E7-10E2-43C0-8564-362A9FCB43D7}" type="pres">
      <dgm:prSet presAssocID="{8D101DDA-27B4-4CEA-AD30-678A977CB899}" presName="firstBuf" presStyleCnt="0"/>
      <dgm:spPr/>
    </dgm:pt>
    <dgm:pt modelId="{3854FCFF-B716-4965-B9E9-998E377F25D3}" type="pres">
      <dgm:prSet presAssocID="{8D101DDA-27B4-4CEA-AD30-678A977CB899}" presName="hierChild1" presStyleCnt="0">
        <dgm:presLayoutVars>
          <dgm:chPref val="1"/>
          <dgm:animOne val="branch"/>
          <dgm:animLvl val="lvl"/>
        </dgm:presLayoutVars>
      </dgm:prSet>
      <dgm:spPr/>
    </dgm:pt>
    <dgm:pt modelId="{05C9103B-3D24-4B15-96C3-737F2BDFAB89}" type="pres">
      <dgm:prSet presAssocID="{C61F2217-B867-4473-A7AD-D2BCA35AF993}" presName="Name14" presStyleCnt="0"/>
      <dgm:spPr/>
    </dgm:pt>
    <dgm:pt modelId="{4C72B43F-4E42-4F2F-BFC0-0CDB49B6EAC7}" type="pres">
      <dgm:prSet presAssocID="{C61F2217-B867-4473-A7AD-D2BCA35AF993}" presName="level1Shape" presStyleLbl="node0" presStyleIdx="0" presStyleCnt="1">
        <dgm:presLayoutVars>
          <dgm:chPref val="3"/>
        </dgm:presLayoutVars>
      </dgm:prSet>
      <dgm:spPr/>
      <dgm:t>
        <a:bodyPr/>
        <a:lstStyle/>
        <a:p>
          <a:endParaRPr lang="en-US"/>
        </a:p>
      </dgm:t>
    </dgm:pt>
    <dgm:pt modelId="{2B871BA5-81A8-4E9D-B124-31D40EF81DE4}" type="pres">
      <dgm:prSet presAssocID="{C61F2217-B867-4473-A7AD-D2BCA35AF993}" presName="hierChild2" presStyleCnt="0"/>
      <dgm:spPr/>
    </dgm:pt>
    <dgm:pt modelId="{F7B15D22-E983-462F-B2A9-44515CDB6DB5}" type="pres">
      <dgm:prSet presAssocID="{4BE1BD2B-CD09-4CF9-A361-3CF4753D33A5}" presName="Name19" presStyleLbl="parChTrans1D2" presStyleIdx="0" presStyleCnt="2"/>
      <dgm:spPr/>
      <dgm:t>
        <a:bodyPr/>
        <a:lstStyle/>
        <a:p>
          <a:endParaRPr lang="en-US"/>
        </a:p>
      </dgm:t>
    </dgm:pt>
    <dgm:pt modelId="{F7789BC2-3BF6-4934-9587-CDA9C0994DA8}" type="pres">
      <dgm:prSet presAssocID="{42839D3F-A203-40D0-95AD-7565630E96A5}" presName="Name21" presStyleCnt="0"/>
      <dgm:spPr/>
    </dgm:pt>
    <dgm:pt modelId="{29E5FAC5-0D2E-4872-A854-D7A61D0F7F21}" type="pres">
      <dgm:prSet presAssocID="{42839D3F-A203-40D0-95AD-7565630E96A5}" presName="level2Shape" presStyleLbl="node2" presStyleIdx="0" presStyleCnt="2" custLinFactNeighborX="-899" custLinFactNeighborY="32725"/>
      <dgm:spPr/>
      <dgm:t>
        <a:bodyPr/>
        <a:lstStyle/>
        <a:p>
          <a:endParaRPr lang="en-US"/>
        </a:p>
      </dgm:t>
    </dgm:pt>
    <dgm:pt modelId="{C52E0253-CB42-46F0-A0B1-8AACDF6D6EEC}" type="pres">
      <dgm:prSet presAssocID="{42839D3F-A203-40D0-95AD-7565630E96A5}" presName="hierChild3" presStyleCnt="0"/>
      <dgm:spPr/>
    </dgm:pt>
    <dgm:pt modelId="{91931CF5-E554-4E0E-B73F-C8CBC9EC79ED}" type="pres">
      <dgm:prSet presAssocID="{533133F0-E075-49E8-BE2F-23961ADEC97C}" presName="Name19" presStyleLbl="parChTrans1D2" presStyleIdx="1" presStyleCnt="2"/>
      <dgm:spPr/>
      <dgm:t>
        <a:bodyPr/>
        <a:lstStyle/>
        <a:p>
          <a:endParaRPr lang="en-US"/>
        </a:p>
      </dgm:t>
    </dgm:pt>
    <dgm:pt modelId="{37D5C6BC-A555-4942-8860-83EA2C337EEE}" type="pres">
      <dgm:prSet presAssocID="{EB97B760-2086-4D51-9ACC-B95E508D92CA}" presName="Name21" presStyleCnt="0"/>
      <dgm:spPr/>
    </dgm:pt>
    <dgm:pt modelId="{5780B1A7-403A-4E65-9489-F810206C4510}" type="pres">
      <dgm:prSet presAssocID="{EB97B760-2086-4D51-9ACC-B95E508D92CA}" presName="level2Shape" presStyleLbl="node2" presStyleIdx="1" presStyleCnt="2" custLinFactNeighborX="-1797" custLinFactNeighborY="32725"/>
      <dgm:spPr/>
      <dgm:t>
        <a:bodyPr/>
        <a:lstStyle/>
        <a:p>
          <a:endParaRPr lang="en-US"/>
        </a:p>
      </dgm:t>
    </dgm:pt>
    <dgm:pt modelId="{78B4AC68-E086-4164-8528-EC306538D06C}" type="pres">
      <dgm:prSet presAssocID="{EB97B760-2086-4D51-9ACC-B95E508D92CA}" presName="hierChild3" presStyleCnt="0"/>
      <dgm:spPr/>
    </dgm:pt>
    <dgm:pt modelId="{9BADB483-ECA6-4D7F-B94A-3032A7395BF7}" type="pres">
      <dgm:prSet presAssocID="{8D101DDA-27B4-4CEA-AD30-678A977CB899}" presName="bgShapesFlow" presStyleCnt="0"/>
      <dgm:spPr/>
    </dgm:pt>
    <dgm:pt modelId="{062A9046-6EBB-4125-8462-ED271E55D4E1}" type="pres">
      <dgm:prSet presAssocID="{DB8E5FFB-9A4D-4919-A501-56493CE52BB3}" presName="rectComp" presStyleCnt="0"/>
      <dgm:spPr/>
    </dgm:pt>
    <dgm:pt modelId="{322BB89A-8D9A-4991-9CE0-2BF69F259864}" type="pres">
      <dgm:prSet presAssocID="{DB8E5FFB-9A4D-4919-A501-56493CE52BB3}" presName="bgRect" presStyleLbl="bgShp" presStyleIdx="0" presStyleCnt="2" custScaleX="100000" custScaleY="126366" custLinFactNeighborY="691"/>
      <dgm:spPr/>
      <dgm:t>
        <a:bodyPr/>
        <a:lstStyle/>
        <a:p>
          <a:endParaRPr lang="en-US"/>
        </a:p>
      </dgm:t>
    </dgm:pt>
    <dgm:pt modelId="{6020C94D-32CB-457A-9521-B786FD7EDF92}" type="pres">
      <dgm:prSet presAssocID="{DB8E5FFB-9A4D-4919-A501-56493CE52BB3}" presName="bgRectTx" presStyleLbl="bgShp" presStyleIdx="0" presStyleCnt="2">
        <dgm:presLayoutVars>
          <dgm:bulletEnabled val="1"/>
        </dgm:presLayoutVars>
      </dgm:prSet>
      <dgm:spPr/>
      <dgm:t>
        <a:bodyPr/>
        <a:lstStyle/>
        <a:p>
          <a:endParaRPr lang="en-US"/>
        </a:p>
      </dgm:t>
    </dgm:pt>
    <dgm:pt modelId="{2D7C6929-3676-4D17-957B-8A3B28BDD4A3}" type="pres">
      <dgm:prSet presAssocID="{DB8E5FFB-9A4D-4919-A501-56493CE52BB3}" presName="spComp" presStyleCnt="0"/>
      <dgm:spPr/>
    </dgm:pt>
    <dgm:pt modelId="{E3317DE6-0234-4F97-A552-F10041E688C2}" type="pres">
      <dgm:prSet presAssocID="{DB8E5FFB-9A4D-4919-A501-56493CE52BB3}" presName="vSp" presStyleCnt="0"/>
      <dgm:spPr/>
    </dgm:pt>
    <dgm:pt modelId="{E74A8E6B-B771-4DDE-92BD-D62E9067CACA}" type="pres">
      <dgm:prSet presAssocID="{60B87734-9293-4209-BDBB-904EE3E5BD26}" presName="rectComp" presStyleCnt="0"/>
      <dgm:spPr/>
    </dgm:pt>
    <dgm:pt modelId="{DD517E58-35F4-450F-91F5-5FEC0E4C7C0D}" type="pres">
      <dgm:prSet presAssocID="{60B87734-9293-4209-BDBB-904EE3E5BD26}" presName="bgRect" presStyleLbl="bgShp" presStyleIdx="1" presStyleCnt="2" custScaleX="100000" custScaleY="211430" custLinFactNeighborY="-11430"/>
      <dgm:spPr/>
      <dgm:t>
        <a:bodyPr/>
        <a:lstStyle/>
        <a:p>
          <a:endParaRPr lang="en-US"/>
        </a:p>
      </dgm:t>
    </dgm:pt>
    <dgm:pt modelId="{FCD226A3-F1BB-462E-9C8C-CA536923B884}" type="pres">
      <dgm:prSet presAssocID="{60B87734-9293-4209-BDBB-904EE3E5BD26}" presName="bgRectTx" presStyleLbl="bgShp" presStyleIdx="1" presStyleCnt="2">
        <dgm:presLayoutVars>
          <dgm:bulletEnabled val="1"/>
        </dgm:presLayoutVars>
      </dgm:prSet>
      <dgm:spPr/>
      <dgm:t>
        <a:bodyPr/>
        <a:lstStyle/>
        <a:p>
          <a:endParaRPr lang="en-US"/>
        </a:p>
      </dgm:t>
    </dgm:pt>
  </dgm:ptLst>
  <dgm:cxnLst>
    <dgm:cxn modelId="{ACCA3255-D145-46AB-A708-FA4CC3274D05}" srcId="{8D101DDA-27B4-4CEA-AD30-678A977CB899}" destId="{DB8E5FFB-9A4D-4919-A501-56493CE52BB3}" srcOrd="1" destOrd="0" parTransId="{53C80A31-A362-4828-B238-B46092B67317}" sibTransId="{0DCCF009-AE6B-4681-BECE-F12928E6BB0B}"/>
    <dgm:cxn modelId="{8DBDB0FC-60B8-452A-83E0-AAD81D4AC1F1}" type="presOf" srcId="{60B87734-9293-4209-BDBB-904EE3E5BD26}" destId="{DD517E58-35F4-450F-91F5-5FEC0E4C7C0D}" srcOrd="0" destOrd="0" presId="urn:microsoft.com/office/officeart/2005/8/layout/hierarchy6"/>
    <dgm:cxn modelId="{5B2ABAC5-DABF-4F0C-84FE-F07AFA333EC7}" type="presOf" srcId="{DB8E5FFB-9A4D-4919-A501-56493CE52BB3}" destId="{322BB89A-8D9A-4991-9CE0-2BF69F259864}" srcOrd="0" destOrd="0" presId="urn:microsoft.com/office/officeart/2005/8/layout/hierarchy6"/>
    <dgm:cxn modelId="{552E053F-79F5-400E-8CF7-FE829104D58B}" type="presOf" srcId="{EB97B760-2086-4D51-9ACC-B95E508D92CA}" destId="{5780B1A7-403A-4E65-9489-F810206C4510}" srcOrd="0" destOrd="0" presId="urn:microsoft.com/office/officeart/2005/8/layout/hierarchy6"/>
    <dgm:cxn modelId="{A5BA70C5-88E5-4091-AC84-038C96D177B5}" type="presOf" srcId="{DB8E5FFB-9A4D-4919-A501-56493CE52BB3}" destId="{6020C94D-32CB-457A-9521-B786FD7EDF92}" srcOrd="1" destOrd="0" presId="urn:microsoft.com/office/officeart/2005/8/layout/hierarchy6"/>
    <dgm:cxn modelId="{63A9AD34-4765-4B21-BE38-892DC91009F4}" type="presOf" srcId="{4BE1BD2B-CD09-4CF9-A361-3CF4753D33A5}" destId="{F7B15D22-E983-462F-B2A9-44515CDB6DB5}" srcOrd="0" destOrd="0" presId="urn:microsoft.com/office/officeart/2005/8/layout/hierarchy6"/>
    <dgm:cxn modelId="{9B3DB430-9DBE-4C28-A342-63A749022142}" type="presOf" srcId="{8D101DDA-27B4-4CEA-AD30-678A977CB899}" destId="{C96A393C-4E1D-42EA-8C9E-23215B93E94F}" srcOrd="0" destOrd="0" presId="urn:microsoft.com/office/officeart/2005/8/layout/hierarchy6"/>
    <dgm:cxn modelId="{962B2DA2-1C93-4411-B774-F6251514E328}" srcId="{C61F2217-B867-4473-A7AD-D2BCA35AF993}" destId="{42839D3F-A203-40D0-95AD-7565630E96A5}" srcOrd="0" destOrd="0" parTransId="{4BE1BD2B-CD09-4CF9-A361-3CF4753D33A5}" sibTransId="{1C29DEAE-F6F1-4DD2-AA70-2B2EB30006F5}"/>
    <dgm:cxn modelId="{07DC9264-80B4-4E16-96AA-DE0B8DD3AB93}" type="presOf" srcId="{42839D3F-A203-40D0-95AD-7565630E96A5}" destId="{29E5FAC5-0D2E-4872-A854-D7A61D0F7F21}" srcOrd="0" destOrd="0" presId="urn:microsoft.com/office/officeart/2005/8/layout/hierarchy6"/>
    <dgm:cxn modelId="{8B766E95-138E-4336-8A48-0F2197D126A5}" srcId="{8D101DDA-27B4-4CEA-AD30-678A977CB899}" destId="{60B87734-9293-4209-BDBB-904EE3E5BD26}" srcOrd="2" destOrd="0" parTransId="{4980CD3F-E0DF-4FBB-8DA0-788963245F21}" sibTransId="{00C09FFC-031E-47BE-ACCA-D6895DB74BF9}"/>
    <dgm:cxn modelId="{6C3CF95F-8DFF-4A79-BCAF-6780379D8B44}" srcId="{8D101DDA-27B4-4CEA-AD30-678A977CB899}" destId="{C61F2217-B867-4473-A7AD-D2BCA35AF993}" srcOrd="0" destOrd="0" parTransId="{4F782FDF-058D-4651-A1EB-07CB53C63224}" sibTransId="{19F05295-6E88-4CC8-B63A-3EAB846BF0AB}"/>
    <dgm:cxn modelId="{1F575BF9-8FD1-49AE-A224-B204FE94FCC5}" type="presOf" srcId="{C61F2217-B867-4473-A7AD-D2BCA35AF993}" destId="{4C72B43F-4E42-4F2F-BFC0-0CDB49B6EAC7}" srcOrd="0" destOrd="0" presId="urn:microsoft.com/office/officeart/2005/8/layout/hierarchy6"/>
    <dgm:cxn modelId="{A4A47FC2-4724-4E23-820E-0BA5D32EAAB6}" type="presOf" srcId="{533133F0-E075-49E8-BE2F-23961ADEC97C}" destId="{91931CF5-E554-4E0E-B73F-C8CBC9EC79ED}" srcOrd="0" destOrd="0" presId="urn:microsoft.com/office/officeart/2005/8/layout/hierarchy6"/>
    <dgm:cxn modelId="{16F77936-5252-43D8-902B-1696CB0FE56C}" type="presOf" srcId="{60B87734-9293-4209-BDBB-904EE3E5BD26}" destId="{FCD226A3-F1BB-462E-9C8C-CA536923B884}" srcOrd="1" destOrd="0" presId="urn:microsoft.com/office/officeart/2005/8/layout/hierarchy6"/>
    <dgm:cxn modelId="{EE3E8DDF-46BA-429B-8309-0A6AEC04374E}" srcId="{C61F2217-B867-4473-A7AD-D2BCA35AF993}" destId="{EB97B760-2086-4D51-9ACC-B95E508D92CA}" srcOrd="1" destOrd="0" parTransId="{533133F0-E075-49E8-BE2F-23961ADEC97C}" sibTransId="{A95FF4C0-FB87-4232-B511-2D2A4B41739F}"/>
    <dgm:cxn modelId="{093CCA5F-36E0-4BF0-ADF4-6F08DBC59D3B}" type="presParOf" srcId="{C96A393C-4E1D-42EA-8C9E-23215B93E94F}" destId="{4FDFC346-7018-4551-869C-201F0E738D6F}" srcOrd="0" destOrd="0" presId="urn:microsoft.com/office/officeart/2005/8/layout/hierarchy6"/>
    <dgm:cxn modelId="{F8BC75E5-13F6-4BB6-A78F-A20997F717D4}" type="presParOf" srcId="{4FDFC346-7018-4551-869C-201F0E738D6F}" destId="{935262E7-10E2-43C0-8564-362A9FCB43D7}" srcOrd="0" destOrd="0" presId="urn:microsoft.com/office/officeart/2005/8/layout/hierarchy6"/>
    <dgm:cxn modelId="{A2CC48BF-6EE1-4FBC-81EF-BA7590A95320}" type="presParOf" srcId="{4FDFC346-7018-4551-869C-201F0E738D6F}" destId="{3854FCFF-B716-4965-B9E9-998E377F25D3}" srcOrd="1" destOrd="0" presId="urn:microsoft.com/office/officeart/2005/8/layout/hierarchy6"/>
    <dgm:cxn modelId="{791933E2-06CC-4C0F-B92A-2918C874340B}" type="presParOf" srcId="{3854FCFF-B716-4965-B9E9-998E377F25D3}" destId="{05C9103B-3D24-4B15-96C3-737F2BDFAB89}" srcOrd="0" destOrd="0" presId="urn:microsoft.com/office/officeart/2005/8/layout/hierarchy6"/>
    <dgm:cxn modelId="{9F739CCB-E360-4C7A-87DD-D0EED1238C3A}" type="presParOf" srcId="{05C9103B-3D24-4B15-96C3-737F2BDFAB89}" destId="{4C72B43F-4E42-4F2F-BFC0-0CDB49B6EAC7}" srcOrd="0" destOrd="0" presId="urn:microsoft.com/office/officeart/2005/8/layout/hierarchy6"/>
    <dgm:cxn modelId="{82BB8FBE-3044-4DBA-BCB7-F51F49C4FA48}" type="presParOf" srcId="{05C9103B-3D24-4B15-96C3-737F2BDFAB89}" destId="{2B871BA5-81A8-4E9D-B124-31D40EF81DE4}" srcOrd="1" destOrd="0" presId="urn:microsoft.com/office/officeart/2005/8/layout/hierarchy6"/>
    <dgm:cxn modelId="{10E60D37-E742-4F57-8898-F1BD4D8AB8AC}" type="presParOf" srcId="{2B871BA5-81A8-4E9D-B124-31D40EF81DE4}" destId="{F7B15D22-E983-462F-B2A9-44515CDB6DB5}" srcOrd="0" destOrd="0" presId="urn:microsoft.com/office/officeart/2005/8/layout/hierarchy6"/>
    <dgm:cxn modelId="{707C65F6-2D8A-46BD-ADE5-5EE6B6391F9A}" type="presParOf" srcId="{2B871BA5-81A8-4E9D-B124-31D40EF81DE4}" destId="{F7789BC2-3BF6-4934-9587-CDA9C0994DA8}" srcOrd="1" destOrd="0" presId="urn:microsoft.com/office/officeart/2005/8/layout/hierarchy6"/>
    <dgm:cxn modelId="{CC14A69F-A48D-4E72-8468-1C174F277DBB}" type="presParOf" srcId="{F7789BC2-3BF6-4934-9587-CDA9C0994DA8}" destId="{29E5FAC5-0D2E-4872-A854-D7A61D0F7F21}" srcOrd="0" destOrd="0" presId="urn:microsoft.com/office/officeart/2005/8/layout/hierarchy6"/>
    <dgm:cxn modelId="{8C7827B9-773C-4548-A436-F241B54DAFFE}" type="presParOf" srcId="{F7789BC2-3BF6-4934-9587-CDA9C0994DA8}" destId="{C52E0253-CB42-46F0-A0B1-8AACDF6D6EEC}" srcOrd="1" destOrd="0" presId="urn:microsoft.com/office/officeart/2005/8/layout/hierarchy6"/>
    <dgm:cxn modelId="{06B5BB75-734F-4877-A5D8-20463BB17E21}" type="presParOf" srcId="{2B871BA5-81A8-4E9D-B124-31D40EF81DE4}" destId="{91931CF5-E554-4E0E-B73F-C8CBC9EC79ED}" srcOrd="2" destOrd="0" presId="urn:microsoft.com/office/officeart/2005/8/layout/hierarchy6"/>
    <dgm:cxn modelId="{18121A78-40E3-4EA5-BB8D-BD876609F337}" type="presParOf" srcId="{2B871BA5-81A8-4E9D-B124-31D40EF81DE4}" destId="{37D5C6BC-A555-4942-8860-83EA2C337EEE}" srcOrd="3" destOrd="0" presId="urn:microsoft.com/office/officeart/2005/8/layout/hierarchy6"/>
    <dgm:cxn modelId="{DA6AC8A3-19EA-44A1-B9BD-2C4237E90B5E}" type="presParOf" srcId="{37D5C6BC-A555-4942-8860-83EA2C337EEE}" destId="{5780B1A7-403A-4E65-9489-F810206C4510}" srcOrd="0" destOrd="0" presId="urn:microsoft.com/office/officeart/2005/8/layout/hierarchy6"/>
    <dgm:cxn modelId="{B22A142E-D5BF-483A-B86B-BBD283C13144}" type="presParOf" srcId="{37D5C6BC-A555-4942-8860-83EA2C337EEE}" destId="{78B4AC68-E086-4164-8528-EC306538D06C}" srcOrd="1" destOrd="0" presId="urn:microsoft.com/office/officeart/2005/8/layout/hierarchy6"/>
    <dgm:cxn modelId="{24E7A560-1FFA-454F-B969-8C96CA9769DE}" type="presParOf" srcId="{C96A393C-4E1D-42EA-8C9E-23215B93E94F}" destId="{9BADB483-ECA6-4D7F-B94A-3032A7395BF7}" srcOrd="1" destOrd="0" presId="urn:microsoft.com/office/officeart/2005/8/layout/hierarchy6"/>
    <dgm:cxn modelId="{1A523E5F-5CEC-4347-A339-2ADC29CDC738}" type="presParOf" srcId="{9BADB483-ECA6-4D7F-B94A-3032A7395BF7}" destId="{062A9046-6EBB-4125-8462-ED271E55D4E1}" srcOrd="0" destOrd="0" presId="urn:microsoft.com/office/officeart/2005/8/layout/hierarchy6"/>
    <dgm:cxn modelId="{4C8B9ADD-79DD-45F6-AFB1-9AFFE3BFA592}" type="presParOf" srcId="{062A9046-6EBB-4125-8462-ED271E55D4E1}" destId="{322BB89A-8D9A-4991-9CE0-2BF69F259864}" srcOrd="0" destOrd="0" presId="urn:microsoft.com/office/officeart/2005/8/layout/hierarchy6"/>
    <dgm:cxn modelId="{87C9F4A1-8C95-4C18-ABFA-8D5899225BD5}" type="presParOf" srcId="{062A9046-6EBB-4125-8462-ED271E55D4E1}" destId="{6020C94D-32CB-457A-9521-B786FD7EDF92}" srcOrd="1" destOrd="0" presId="urn:microsoft.com/office/officeart/2005/8/layout/hierarchy6"/>
    <dgm:cxn modelId="{CF29D41F-5730-4495-8595-0D7F52E83016}" type="presParOf" srcId="{9BADB483-ECA6-4D7F-B94A-3032A7395BF7}" destId="{2D7C6929-3676-4D17-957B-8A3B28BDD4A3}" srcOrd="1" destOrd="0" presId="urn:microsoft.com/office/officeart/2005/8/layout/hierarchy6"/>
    <dgm:cxn modelId="{C3646D51-320E-4BE6-8AD3-A99FCDA3BDFF}" type="presParOf" srcId="{2D7C6929-3676-4D17-957B-8A3B28BDD4A3}" destId="{E3317DE6-0234-4F97-A552-F10041E688C2}" srcOrd="0" destOrd="0" presId="urn:microsoft.com/office/officeart/2005/8/layout/hierarchy6"/>
    <dgm:cxn modelId="{86DB2CA7-E5E5-4B7D-86B7-1217A065C889}" type="presParOf" srcId="{9BADB483-ECA6-4D7F-B94A-3032A7395BF7}" destId="{E74A8E6B-B771-4DDE-92BD-D62E9067CACA}" srcOrd="2" destOrd="0" presId="urn:microsoft.com/office/officeart/2005/8/layout/hierarchy6"/>
    <dgm:cxn modelId="{3878A63E-190C-40B0-9843-08760BDB99BB}" type="presParOf" srcId="{E74A8E6B-B771-4DDE-92BD-D62E9067CACA}" destId="{DD517E58-35F4-450F-91F5-5FEC0E4C7C0D}" srcOrd="0" destOrd="0" presId="urn:microsoft.com/office/officeart/2005/8/layout/hierarchy6"/>
    <dgm:cxn modelId="{CF8E71EA-2F5B-49DE-97E8-297E81D1C638}" type="presParOf" srcId="{E74A8E6B-B771-4DDE-92BD-D62E9067CACA}" destId="{FCD226A3-F1BB-462E-9C8C-CA536923B884}" srcOrd="1" destOrd="0" presId="urn:microsoft.com/office/officeart/2005/8/layout/hierarchy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B105B6-A682-419F-AD15-3AB906DF8B05}">
      <dsp:nvSpPr>
        <dsp:cNvPr id="0" name=""/>
        <dsp:cNvSpPr/>
      </dsp:nvSpPr>
      <dsp:spPr>
        <a:xfrm>
          <a:off x="1651000" y="0"/>
          <a:ext cx="1651000" cy="1193800"/>
        </a:xfrm>
        <a:prstGeom prst="trapezoid">
          <a:avLst>
            <a:gd name="adj" fmla="val 6914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b="1" kern="1200" dirty="0" smtClean="0">
            <a:solidFill>
              <a:schemeClr val="bg1"/>
            </a:solidFill>
          </a:endParaRPr>
        </a:p>
        <a:p>
          <a:pPr lvl="0" algn="ctr" defTabSz="889000">
            <a:lnSpc>
              <a:spcPct val="90000"/>
            </a:lnSpc>
            <a:spcBef>
              <a:spcPct val="0"/>
            </a:spcBef>
            <a:spcAft>
              <a:spcPct val="35000"/>
            </a:spcAft>
          </a:pPr>
          <a:r>
            <a:rPr lang="en-US" sz="2000" b="1" kern="1200" dirty="0" smtClean="0">
              <a:solidFill>
                <a:schemeClr val="bg1"/>
              </a:solidFill>
            </a:rPr>
            <a:t>Few</a:t>
          </a:r>
          <a:endParaRPr lang="en-US" sz="2000" b="1" kern="1200" dirty="0">
            <a:solidFill>
              <a:schemeClr val="bg1"/>
            </a:solidFill>
          </a:endParaRPr>
        </a:p>
        <a:p>
          <a:pPr lvl="0" algn="ctr" defTabSz="889000">
            <a:lnSpc>
              <a:spcPct val="90000"/>
            </a:lnSpc>
            <a:spcBef>
              <a:spcPct val="0"/>
            </a:spcBef>
            <a:spcAft>
              <a:spcPct val="35000"/>
            </a:spcAft>
          </a:pPr>
          <a:r>
            <a:rPr lang="en-US" sz="2000" b="1" kern="1200" dirty="0" smtClean="0">
              <a:solidFill>
                <a:schemeClr val="bg1"/>
              </a:solidFill>
            </a:rPr>
            <a:t>(1-5%)</a:t>
          </a:r>
          <a:endParaRPr lang="en-US" sz="2000" b="1" kern="1200" dirty="0">
            <a:solidFill>
              <a:schemeClr val="bg1"/>
            </a:solidFill>
          </a:endParaRPr>
        </a:p>
      </dsp:txBody>
      <dsp:txXfrm>
        <a:off x="1651000" y="0"/>
        <a:ext cx="1651000" cy="1193800"/>
      </dsp:txXfrm>
    </dsp:sp>
    <dsp:sp modelId="{6E7CD95B-5B8E-4322-BDA4-AC53C2B12F81}">
      <dsp:nvSpPr>
        <dsp:cNvPr id="0" name=""/>
        <dsp:cNvSpPr/>
      </dsp:nvSpPr>
      <dsp:spPr>
        <a:xfrm>
          <a:off x="825500" y="1193800"/>
          <a:ext cx="3302000" cy="1193800"/>
        </a:xfrm>
        <a:prstGeom prst="trapezoid">
          <a:avLst>
            <a:gd name="adj" fmla="val 6914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a:solidFill>
                <a:schemeClr val="bg1"/>
              </a:solidFill>
            </a:rPr>
            <a:t>Some </a:t>
          </a:r>
        </a:p>
        <a:p>
          <a:pPr lvl="0" algn="ctr" defTabSz="889000">
            <a:lnSpc>
              <a:spcPct val="90000"/>
            </a:lnSpc>
            <a:spcBef>
              <a:spcPct val="0"/>
            </a:spcBef>
            <a:spcAft>
              <a:spcPct val="35000"/>
            </a:spcAft>
          </a:pPr>
          <a:r>
            <a:rPr lang="en-US" sz="2000" b="1" kern="1200" dirty="0">
              <a:solidFill>
                <a:schemeClr val="bg1"/>
              </a:solidFill>
            </a:rPr>
            <a:t>(5-10%)</a:t>
          </a:r>
        </a:p>
      </dsp:txBody>
      <dsp:txXfrm>
        <a:off x="1403349" y="1193800"/>
        <a:ext cx="2146300" cy="1193800"/>
      </dsp:txXfrm>
    </dsp:sp>
    <dsp:sp modelId="{CF318F75-0456-49C4-A8F1-350D4E6641BA}">
      <dsp:nvSpPr>
        <dsp:cNvPr id="0" name=""/>
        <dsp:cNvSpPr/>
      </dsp:nvSpPr>
      <dsp:spPr>
        <a:xfrm>
          <a:off x="0" y="2387600"/>
          <a:ext cx="4953000" cy="1193800"/>
        </a:xfrm>
        <a:prstGeom prst="trapezoid">
          <a:avLst>
            <a:gd name="adj" fmla="val 6914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Most</a:t>
          </a:r>
          <a:endParaRPr lang="en-US" sz="2000" b="1" kern="1200" dirty="0">
            <a:solidFill>
              <a:schemeClr val="bg1"/>
            </a:solidFill>
          </a:endParaRPr>
        </a:p>
        <a:p>
          <a:pPr lvl="0" algn="ctr" defTabSz="889000">
            <a:lnSpc>
              <a:spcPct val="90000"/>
            </a:lnSpc>
            <a:spcBef>
              <a:spcPct val="0"/>
            </a:spcBef>
            <a:spcAft>
              <a:spcPct val="35000"/>
            </a:spcAft>
          </a:pPr>
          <a:r>
            <a:rPr lang="en-US" sz="2000" b="1" kern="1200" dirty="0" smtClean="0">
              <a:solidFill>
                <a:schemeClr val="bg1"/>
              </a:solidFill>
            </a:rPr>
            <a:t>(80-90%)</a:t>
          </a:r>
          <a:endParaRPr lang="en-US" sz="2000" b="1" kern="1200" dirty="0">
            <a:solidFill>
              <a:schemeClr val="bg1"/>
            </a:solidFill>
          </a:endParaRPr>
        </a:p>
      </dsp:txBody>
      <dsp:txXfrm>
        <a:off x="866774" y="2387600"/>
        <a:ext cx="3219450" cy="11938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517E58-35F4-450F-91F5-5FEC0E4C7C0D}">
      <dsp:nvSpPr>
        <dsp:cNvPr id="0" name=""/>
        <dsp:cNvSpPr/>
      </dsp:nvSpPr>
      <dsp:spPr>
        <a:xfrm>
          <a:off x="0" y="1244082"/>
          <a:ext cx="4972050" cy="192825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a:t>Frederick Classical Charter School, Inc.</a:t>
          </a:r>
        </a:p>
      </dsp:txBody>
      <dsp:txXfrm>
        <a:off x="0" y="1244082"/>
        <a:ext cx="1491615" cy="1928255"/>
      </dsp:txXfrm>
    </dsp:sp>
    <dsp:sp modelId="{322BB89A-8D9A-4991-9CE0-2BF69F259864}">
      <dsp:nvSpPr>
        <dsp:cNvPr id="0" name=""/>
        <dsp:cNvSpPr/>
      </dsp:nvSpPr>
      <dsp:spPr>
        <a:xfrm>
          <a:off x="0" y="6321"/>
          <a:ext cx="4972050" cy="115246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a:t>FCPS</a:t>
          </a:r>
        </a:p>
      </dsp:txBody>
      <dsp:txXfrm>
        <a:off x="0" y="6321"/>
        <a:ext cx="1491615" cy="1152466"/>
      </dsp:txXfrm>
    </dsp:sp>
    <dsp:sp modelId="{4C72B43F-4E42-4F2F-BFC0-0CDB49B6EAC7}">
      <dsp:nvSpPr>
        <dsp:cNvPr id="0" name=""/>
        <dsp:cNvSpPr/>
      </dsp:nvSpPr>
      <dsp:spPr>
        <a:xfrm>
          <a:off x="2447714" y="97938"/>
          <a:ext cx="1468794" cy="9791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a:t>Board of Education</a:t>
          </a:r>
        </a:p>
      </dsp:txBody>
      <dsp:txXfrm>
        <a:off x="2447714" y="97938"/>
        <a:ext cx="1468794" cy="979196"/>
      </dsp:txXfrm>
    </dsp:sp>
    <dsp:sp modelId="{F7B15D22-E983-462F-B2A9-44515CDB6DB5}">
      <dsp:nvSpPr>
        <dsp:cNvPr id="0" name=""/>
        <dsp:cNvSpPr/>
      </dsp:nvSpPr>
      <dsp:spPr>
        <a:xfrm>
          <a:off x="2214191" y="1077135"/>
          <a:ext cx="967920" cy="712120"/>
        </a:xfrm>
        <a:custGeom>
          <a:avLst/>
          <a:gdLst/>
          <a:ahLst/>
          <a:cxnLst/>
          <a:rect l="0" t="0" r="0" b="0"/>
          <a:pathLst>
            <a:path>
              <a:moveTo>
                <a:pt x="967920" y="0"/>
              </a:moveTo>
              <a:lnTo>
                <a:pt x="967920" y="356060"/>
              </a:lnTo>
              <a:lnTo>
                <a:pt x="0" y="356060"/>
              </a:lnTo>
              <a:lnTo>
                <a:pt x="0" y="7121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E5FAC5-0D2E-4872-A854-D7A61D0F7F21}">
      <dsp:nvSpPr>
        <dsp:cNvPr id="0" name=""/>
        <dsp:cNvSpPr/>
      </dsp:nvSpPr>
      <dsp:spPr>
        <a:xfrm>
          <a:off x="1479794" y="1789255"/>
          <a:ext cx="1468794" cy="9791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a:t>Board of Trustees</a:t>
          </a:r>
        </a:p>
      </dsp:txBody>
      <dsp:txXfrm>
        <a:off x="1479794" y="1789255"/>
        <a:ext cx="1468794" cy="979196"/>
      </dsp:txXfrm>
    </dsp:sp>
    <dsp:sp modelId="{91931CF5-E554-4E0E-B73F-C8CBC9EC79ED}">
      <dsp:nvSpPr>
        <dsp:cNvPr id="0" name=""/>
        <dsp:cNvSpPr/>
      </dsp:nvSpPr>
      <dsp:spPr>
        <a:xfrm>
          <a:off x="3182112" y="1077135"/>
          <a:ext cx="928321" cy="712120"/>
        </a:xfrm>
        <a:custGeom>
          <a:avLst/>
          <a:gdLst/>
          <a:ahLst/>
          <a:cxnLst/>
          <a:rect l="0" t="0" r="0" b="0"/>
          <a:pathLst>
            <a:path>
              <a:moveTo>
                <a:pt x="0" y="0"/>
              </a:moveTo>
              <a:lnTo>
                <a:pt x="0" y="356060"/>
              </a:lnTo>
              <a:lnTo>
                <a:pt x="928321" y="356060"/>
              </a:lnTo>
              <a:lnTo>
                <a:pt x="928321" y="712120"/>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5780B1A7-403A-4E65-9489-F810206C4510}">
      <dsp:nvSpPr>
        <dsp:cNvPr id="0" name=""/>
        <dsp:cNvSpPr/>
      </dsp:nvSpPr>
      <dsp:spPr>
        <a:xfrm>
          <a:off x="3376036" y="1789255"/>
          <a:ext cx="1468794" cy="9791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a:t>Board of Advisors</a:t>
          </a:r>
        </a:p>
      </dsp:txBody>
      <dsp:txXfrm>
        <a:off x="3376036" y="1789255"/>
        <a:ext cx="1468794" cy="97919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C5BC54-F0F3-4F1C-B2F7-AECFD488746E}" type="datetimeFigureOut">
              <a:rPr lang="en-US" smtClean="0"/>
              <a:pPr/>
              <a:t>4/30/2013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B7A38-3C84-477D-8CF1-4A0584001C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5B7A38-3C84-477D-8CF1-4A0584001CF4}" type="slidenum">
              <a:rPr lang="en-US" smtClean="0"/>
              <a:pPr/>
              <a:t>15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5B7A38-3C84-477D-8CF1-4A0584001CF4}" type="slidenum">
              <a:rPr lang="en-US" smtClean="0"/>
              <a:pPr/>
              <a:t>45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5B7A38-3C84-477D-8CF1-4A0584001CF4}" type="slidenum">
              <a:rPr lang="en-US" smtClean="0"/>
              <a:pPr/>
              <a:t>47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5B7A38-3C84-477D-8CF1-4A0584001CF4}" type="slidenum">
              <a:rPr lang="en-US" smtClean="0"/>
              <a:pPr/>
              <a:t>48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5B7A38-3C84-477D-8CF1-4A0584001CF4}" type="slidenum">
              <a:rPr lang="en-US" smtClean="0"/>
              <a:pPr/>
              <a:t>37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5B7A38-3C84-477D-8CF1-4A0584001CF4}" type="slidenum">
              <a:rPr lang="en-US" smtClean="0"/>
              <a:pPr/>
              <a:t>38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5B7A38-3C84-477D-8CF1-4A0584001CF4}" type="slidenum">
              <a:rPr lang="en-US" smtClean="0"/>
              <a:pPr/>
              <a:t>39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5B7A38-3C84-477D-8CF1-4A0584001CF4}" type="slidenum">
              <a:rPr lang="en-US" smtClean="0"/>
              <a:pPr/>
              <a:t>40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5B7A38-3C84-477D-8CF1-4A0584001CF4}" type="slidenum">
              <a:rPr lang="en-US" smtClean="0"/>
              <a:pPr/>
              <a:t>41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5B7A38-3C84-477D-8CF1-4A0584001CF4}" type="slidenum">
              <a:rPr lang="en-US" smtClean="0"/>
              <a:pPr/>
              <a:t>42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5B7A38-3C84-477D-8CF1-4A0584001CF4}" type="slidenum">
              <a:rPr lang="en-US" smtClean="0"/>
              <a:pPr/>
              <a:t>43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5B7A38-3C84-477D-8CF1-4A0584001CF4}" type="slidenum">
              <a:rPr lang="en-US" smtClean="0"/>
              <a:pPr/>
              <a:t>44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B47E3-5150-47AF-9F7C-3B48B4F62C3A}" type="slidenum">
              <a:rPr lang="en-US" smtClean="0"/>
              <a:pPr/>
              <a:t>‹#›</a:t>
            </a:fld>
            <a:endParaRPr lang="en-US"/>
          </a:p>
        </p:txBody>
      </p:sp>
      <p:sp>
        <p:nvSpPr>
          <p:cNvPr id="7" name="Subtitle 2"/>
          <p:cNvSpPr txBox="1">
            <a:spLocks/>
          </p:cNvSpPr>
          <p:nvPr userDrawn="1"/>
        </p:nvSpPr>
        <p:spPr>
          <a:xfrm>
            <a:off x="0" y="6477000"/>
            <a:ext cx="9144000" cy="381000"/>
          </a:xfrm>
          <a:prstGeom prst="rect">
            <a:avLst/>
          </a:prstGeom>
        </p:spPr>
        <p:txBody>
          <a:bodyPr vert="horz" lIns="91440" tIns="45720" rIns="91440" bIns="45720" rtlCol="0">
            <a:normAutofit fontScale="925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bg1">
                  <a:lumMod val="50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8BB8DB-B1B5-4FC8-8241-5B49948FA68B}" type="datetimeFigureOut">
              <a:rPr lang="en-US" smtClean="0"/>
              <a:pPr/>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B47E3-5150-47AF-9F7C-3B48B4F62C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8BB8DB-B1B5-4FC8-8241-5B49948FA68B}" type="datetimeFigureOut">
              <a:rPr lang="en-US" smtClean="0"/>
              <a:pPr/>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B47E3-5150-47AF-9F7C-3B48B4F62C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8BB8DB-B1B5-4FC8-8241-5B49948FA68B}" type="datetimeFigureOut">
              <a:rPr lang="en-US" smtClean="0"/>
              <a:pPr/>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B47E3-5150-47AF-9F7C-3B48B4F62C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8BB8DB-B1B5-4FC8-8241-5B49948FA68B}" type="datetimeFigureOut">
              <a:rPr lang="en-US" smtClean="0"/>
              <a:pPr/>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B47E3-5150-47AF-9F7C-3B48B4F62C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8BB8DB-B1B5-4FC8-8241-5B49948FA68B}" type="datetimeFigureOut">
              <a:rPr lang="en-US" smtClean="0"/>
              <a:pPr/>
              <a:t>4/30/2013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B47E3-5150-47AF-9F7C-3B48B4F62C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8BB8DB-B1B5-4FC8-8241-5B49948FA68B}" type="datetimeFigureOut">
              <a:rPr lang="en-US" smtClean="0"/>
              <a:pPr/>
              <a:t>4/30/2013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B47E3-5150-47AF-9F7C-3B48B4F62C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8BB8DB-B1B5-4FC8-8241-5B49948FA68B}" type="datetimeFigureOut">
              <a:rPr lang="en-US" smtClean="0"/>
              <a:pPr/>
              <a:t>4/30/2013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B47E3-5150-47AF-9F7C-3B48B4F62C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8BB8DB-B1B5-4FC8-8241-5B49948FA68B}" type="datetimeFigureOut">
              <a:rPr lang="en-US" smtClean="0"/>
              <a:pPr/>
              <a:t>4/30/2013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DB47E3-5150-47AF-9F7C-3B48B4F62C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8BB8DB-B1B5-4FC8-8241-5B49948FA68B}" type="datetimeFigureOut">
              <a:rPr lang="en-US" smtClean="0"/>
              <a:pPr/>
              <a:t>4/30/2013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B47E3-5150-47AF-9F7C-3B48B4F62C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8BB8DB-B1B5-4FC8-8241-5B49948FA68B}" type="datetimeFigureOut">
              <a:rPr lang="en-US" smtClean="0"/>
              <a:pPr/>
              <a:t>4/30/2013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B47E3-5150-47AF-9F7C-3B48B4F62C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BB8DB-B1B5-4FC8-8241-5B49948FA68B}" type="datetimeFigureOut">
              <a:rPr lang="en-US" smtClean="0"/>
              <a:pPr/>
              <a:t>4/30/2013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DB47E3-5150-47AF-9F7C-3B48B4F62C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amazon.com/gp/product/images/0205377610/ref=dp_image_0?ie=UTF8&amp;n=283155&amp;s=book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amazon.com/gp/product/images/1578863465/ref=dp_image_0?ie=UTF8&amp;n=283155&amp;s=books" TargetMode="Externa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hyperlink" Target="http://www.amazon.com/gp/reader/0385495242/ref=sib_dp_pt"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amazon.com/gp/reader/0470279303/ref=sib_dp_pt"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brainsarefun.com/words.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www.amazon.com/There-Are-Shortcuts-teacher-winner-Award-inspires/dp/037542202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5083175"/>
            <a:ext cx="7772400" cy="1470025"/>
          </a:xfrm>
        </p:spPr>
        <p:txBody>
          <a:bodyPr>
            <a:normAutofit/>
          </a:bodyPr>
          <a:lstStyle/>
          <a:p>
            <a:r>
              <a:rPr lang="en-US" sz="4000" dirty="0" smtClean="0">
                <a:latin typeface="Garamond" pitchFamily="18" charset="0"/>
              </a:rPr>
              <a:t>Classical Charter School 102</a:t>
            </a:r>
            <a:endParaRPr lang="en-US" sz="4000" dirty="0">
              <a:latin typeface="Garamond" pitchFamily="18" charset="0"/>
            </a:endParaRPr>
          </a:p>
        </p:txBody>
      </p:sp>
      <p:pic>
        <p:nvPicPr>
          <p:cNvPr id="5" name="Picture 4" descr="FCCS final logo V2.jpg"/>
          <p:cNvPicPr>
            <a:picLocks noChangeAspect="1"/>
          </p:cNvPicPr>
          <p:nvPr/>
        </p:nvPicPr>
        <p:blipFill>
          <a:blip r:embed="rId2" cstate="print"/>
          <a:stretch>
            <a:fillRect/>
          </a:stretch>
        </p:blipFill>
        <p:spPr>
          <a:xfrm>
            <a:off x="2286000" y="1066800"/>
            <a:ext cx="4572000" cy="4572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The Two Main Schools of Thought</a:t>
            </a:r>
            <a:endParaRPr lang="en-US" sz="4000" dirty="0"/>
          </a:p>
        </p:txBody>
      </p:sp>
      <p:sp>
        <p:nvSpPr>
          <p:cNvPr id="7" name="TextBox 6"/>
          <p:cNvSpPr txBox="1"/>
          <p:nvPr/>
        </p:nvSpPr>
        <p:spPr>
          <a:xfrm>
            <a:off x="228600" y="1219200"/>
            <a:ext cx="8686800" cy="523220"/>
          </a:xfrm>
          <a:prstGeom prst="rect">
            <a:avLst/>
          </a:prstGeom>
          <a:noFill/>
        </p:spPr>
        <p:txBody>
          <a:bodyPr wrap="square" rtlCol="0">
            <a:spAutoFit/>
          </a:bodyPr>
          <a:lstStyle/>
          <a:p>
            <a:pPr algn="ctr"/>
            <a:r>
              <a:rPr lang="en-US" sz="2800" b="1" i="1" dirty="0" smtClean="0">
                <a:solidFill>
                  <a:schemeClr val="tx2"/>
                </a:solidFill>
              </a:rPr>
              <a:t>How Student Difficulties Are Explained and Treated</a:t>
            </a:r>
          </a:p>
        </p:txBody>
      </p:sp>
      <p:graphicFrame>
        <p:nvGraphicFramePr>
          <p:cNvPr id="4" name="Table 3"/>
          <p:cNvGraphicFramePr>
            <a:graphicFrameLocks noGrp="1"/>
          </p:cNvGraphicFramePr>
          <p:nvPr/>
        </p:nvGraphicFramePr>
        <p:xfrm>
          <a:off x="533399" y="2209800"/>
          <a:ext cx="8153400" cy="3691689"/>
        </p:xfrm>
        <a:graphic>
          <a:graphicData uri="http://schemas.openxmlformats.org/drawingml/2006/table">
            <a:tbl>
              <a:tblPr firstRow="1" bandRow="1">
                <a:tableStyleId>{5C22544A-7EE6-4342-B048-85BDC9FD1C3A}</a:tableStyleId>
              </a:tblPr>
              <a:tblGrid>
                <a:gridCol w="4038600"/>
                <a:gridCol w="4114800"/>
              </a:tblGrid>
              <a:tr h="552249">
                <a:tc>
                  <a:txBody>
                    <a:bodyPr/>
                    <a:lstStyle/>
                    <a:p>
                      <a:pPr algn="ctr"/>
                      <a:r>
                        <a:rPr lang="en-US" sz="2800" dirty="0" smtClean="0"/>
                        <a:t>“Traditional”</a:t>
                      </a:r>
                      <a:endParaRPr lang="en-US" sz="2800" dirty="0"/>
                    </a:p>
                  </a:txBody>
                  <a:tcPr anchor="ctr"/>
                </a:tc>
                <a:tc>
                  <a:txBody>
                    <a:bodyPr/>
                    <a:lstStyle/>
                    <a:p>
                      <a:pPr algn="ctr"/>
                      <a:r>
                        <a:rPr lang="en-US" sz="2800" dirty="0" smtClean="0"/>
                        <a:t>“Progressive”</a:t>
                      </a:r>
                      <a:endParaRPr lang="en-US" sz="2800" dirty="0"/>
                    </a:p>
                  </a:txBody>
                  <a:tcPr anchor="ctr"/>
                </a:tc>
              </a:tr>
              <a:tr h="1916631">
                <a:tc>
                  <a:txBody>
                    <a:bodyPr/>
                    <a:lstStyle/>
                    <a:p>
                      <a:pPr algn="l"/>
                      <a:r>
                        <a:rPr lang="en-US" sz="2000" kern="1200" dirty="0" smtClean="0">
                          <a:solidFill>
                            <a:schemeClr val="dk1"/>
                          </a:solidFill>
                          <a:latin typeface="+mn-lt"/>
                          <a:ea typeface="+mn-ea"/>
                          <a:cs typeface="+mn-cs"/>
                        </a:rPr>
                        <a:t>If the student is failing, the tendency is to look into what he or she has not learned and how it can be provided by the school.  Behavioral and emotional problems are also recognized as possible causes…but there is a greater emphasis on treating academic difficulties directly, even if the causes are nonacademic. </a:t>
                      </a:r>
                      <a:endParaRPr lang="en-US" sz="2000" dirty="0" smtClean="0"/>
                    </a:p>
                  </a:txBody>
                  <a:tcPr anchor="ctr"/>
                </a:tc>
                <a:tc>
                  <a:txBody>
                    <a:bodyPr/>
                    <a:lstStyle/>
                    <a:p>
                      <a:pPr algn="l"/>
                      <a:r>
                        <a:rPr lang="en-US" sz="2000" kern="1200" dirty="0" smtClean="0">
                          <a:solidFill>
                            <a:schemeClr val="dk1"/>
                          </a:solidFill>
                          <a:latin typeface="+mn-lt"/>
                          <a:ea typeface="+mn-ea"/>
                          <a:cs typeface="+mn-cs"/>
                        </a:rPr>
                        <a:t>The cause for academic difficulties is usually sought in non educational factors—lack of motivation, emotional problems, or a troubled home.  For students in first grade, a lack of progress is often stated in terms of a lack of readiness.</a:t>
                      </a:r>
                      <a:endParaRPr lang="en-US" sz="2000" dirty="0" smtClean="0"/>
                    </a:p>
                  </a:txBody>
                  <a:tcPr anchor="ctr"/>
                </a:tc>
              </a:tr>
            </a:tbl>
          </a:graphicData>
        </a:graphic>
      </p:graphicFrame>
      <p:sp>
        <p:nvSpPr>
          <p:cNvPr id="5" name="Rectangle 4"/>
          <p:cNvSpPr/>
          <p:nvPr/>
        </p:nvSpPr>
        <p:spPr>
          <a:xfrm>
            <a:off x="533400" y="6397823"/>
            <a:ext cx="8153400" cy="307777"/>
          </a:xfrm>
          <a:prstGeom prst="rect">
            <a:avLst/>
          </a:prstGeom>
        </p:spPr>
        <p:txBody>
          <a:bodyPr wrap="square">
            <a:spAutoFit/>
          </a:bodyPr>
          <a:lstStyle/>
          <a:p>
            <a:r>
              <a:rPr lang="en-US" sz="1400" dirty="0" smtClean="0"/>
              <a:t>All content on this slide was derived from “The Academic Achievement Challenge”, Jeanne </a:t>
            </a:r>
            <a:r>
              <a:rPr lang="en-US" sz="1400" dirty="0" err="1" smtClean="0"/>
              <a:t>Chall</a:t>
            </a:r>
            <a:r>
              <a:rPr lang="en-US" sz="1400" dirty="0" smtClean="0"/>
              <a:t>, pp 187-192</a:t>
            </a:r>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The Two Main Schools of Thought</a:t>
            </a:r>
            <a:endParaRPr lang="en-US" sz="4000" dirty="0"/>
          </a:p>
        </p:txBody>
      </p:sp>
      <p:sp>
        <p:nvSpPr>
          <p:cNvPr id="7" name="TextBox 6"/>
          <p:cNvSpPr txBox="1"/>
          <p:nvPr/>
        </p:nvSpPr>
        <p:spPr>
          <a:xfrm>
            <a:off x="228600" y="1219200"/>
            <a:ext cx="8686800" cy="523220"/>
          </a:xfrm>
          <a:prstGeom prst="rect">
            <a:avLst/>
          </a:prstGeom>
          <a:noFill/>
        </p:spPr>
        <p:txBody>
          <a:bodyPr wrap="square" rtlCol="0">
            <a:spAutoFit/>
          </a:bodyPr>
          <a:lstStyle/>
          <a:p>
            <a:pPr algn="ctr"/>
            <a:r>
              <a:rPr lang="en-US" sz="2800" b="1" i="1" dirty="0" smtClean="0">
                <a:solidFill>
                  <a:schemeClr val="tx2"/>
                </a:solidFill>
              </a:rPr>
              <a:t>Focus: Intellect or Motivation?</a:t>
            </a:r>
          </a:p>
        </p:txBody>
      </p:sp>
      <p:graphicFrame>
        <p:nvGraphicFramePr>
          <p:cNvPr id="4" name="Table 3"/>
          <p:cNvGraphicFramePr>
            <a:graphicFrameLocks noGrp="1"/>
          </p:cNvGraphicFramePr>
          <p:nvPr/>
        </p:nvGraphicFramePr>
        <p:xfrm>
          <a:off x="533399" y="2209800"/>
          <a:ext cx="8153400" cy="3082089"/>
        </p:xfrm>
        <a:graphic>
          <a:graphicData uri="http://schemas.openxmlformats.org/drawingml/2006/table">
            <a:tbl>
              <a:tblPr firstRow="1" bandRow="1">
                <a:tableStyleId>{5C22544A-7EE6-4342-B048-85BDC9FD1C3A}</a:tableStyleId>
              </a:tblPr>
              <a:tblGrid>
                <a:gridCol w="4038600"/>
                <a:gridCol w="4114800"/>
              </a:tblGrid>
              <a:tr h="552249">
                <a:tc>
                  <a:txBody>
                    <a:bodyPr/>
                    <a:lstStyle/>
                    <a:p>
                      <a:pPr algn="ctr"/>
                      <a:r>
                        <a:rPr lang="en-US" sz="2800" dirty="0" smtClean="0"/>
                        <a:t>“Traditional”</a:t>
                      </a:r>
                      <a:endParaRPr lang="en-US" sz="2800" dirty="0"/>
                    </a:p>
                  </a:txBody>
                  <a:tcPr anchor="ctr"/>
                </a:tc>
                <a:tc>
                  <a:txBody>
                    <a:bodyPr/>
                    <a:lstStyle/>
                    <a:p>
                      <a:pPr algn="ctr"/>
                      <a:r>
                        <a:rPr lang="en-US" sz="2800" dirty="0" smtClean="0"/>
                        <a:t>“Progressive”</a:t>
                      </a:r>
                      <a:endParaRPr lang="en-US" sz="2800" dirty="0"/>
                    </a:p>
                  </a:txBody>
                  <a:tcPr anchor="ctr"/>
                </a:tc>
              </a:tr>
              <a:tr h="1916631">
                <a:tc>
                  <a:txBody>
                    <a:bodyPr/>
                    <a:lstStyle/>
                    <a:p>
                      <a:r>
                        <a:rPr lang="en-US" sz="2000" kern="1200" dirty="0" smtClean="0">
                          <a:solidFill>
                            <a:schemeClr val="dk1"/>
                          </a:solidFill>
                          <a:latin typeface="+mn-lt"/>
                          <a:ea typeface="+mn-ea"/>
                          <a:cs typeface="+mn-cs"/>
                        </a:rPr>
                        <a:t>The emphasis is on the intellect—on academic learning.  Motivation and affect are not ignored, but the major focus is on academic learning, and motivation and affect are important only as they influence academic learning. </a:t>
                      </a:r>
                      <a:endParaRPr lang="en-US" sz="2000" dirty="0" smtClean="0"/>
                    </a:p>
                  </a:txBody>
                  <a:tcPr anchor="ctr"/>
                </a:tc>
                <a:tc>
                  <a:txBody>
                    <a:bodyPr/>
                    <a:lstStyle/>
                    <a:p>
                      <a:pPr algn="l"/>
                      <a:r>
                        <a:rPr lang="en-US" sz="2000" kern="1200" dirty="0" smtClean="0">
                          <a:solidFill>
                            <a:schemeClr val="dk1"/>
                          </a:solidFill>
                          <a:latin typeface="+mn-lt"/>
                          <a:ea typeface="+mn-ea"/>
                          <a:cs typeface="+mn-cs"/>
                        </a:rPr>
                        <a:t>The emphasis is on affect and motivation, with less emphasis on the content of what is learned.  In order for student to be motivated to learn math and science, certain programs may be preferred because students find them more interesting and exciting.</a:t>
                      </a:r>
                      <a:endParaRPr lang="en-US" sz="2000" dirty="0" smtClean="0"/>
                    </a:p>
                  </a:txBody>
                  <a:tcPr anchor="ctr"/>
                </a:tc>
              </a:tr>
            </a:tbl>
          </a:graphicData>
        </a:graphic>
      </p:graphicFrame>
      <p:sp>
        <p:nvSpPr>
          <p:cNvPr id="5" name="Rectangle 4"/>
          <p:cNvSpPr/>
          <p:nvPr/>
        </p:nvSpPr>
        <p:spPr>
          <a:xfrm>
            <a:off x="533400" y="6397823"/>
            <a:ext cx="8153400" cy="307777"/>
          </a:xfrm>
          <a:prstGeom prst="rect">
            <a:avLst/>
          </a:prstGeom>
        </p:spPr>
        <p:txBody>
          <a:bodyPr wrap="square">
            <a:spAutoFit/>
          </a:bodyPr>
          <a:lstStyle/>
          <a:p>
            <a:r>
              <a:rPr lang="en-US" sz="1400" dirty="0" smtClean="0"/>
              <a:t>All content on this slide was derived from “The Academic Achievement Challenge”, Jeanne </a:t>
            </a:r>
            <a:r>
              <a:rPr lang="en-US" sz="1400" dirty="0" err="1" smtClean="0"/>
              <a:t>Chall</a:t>
            </a:r>
            <a:r>
              <a:rPr lang="en-US" sz="1400" dirty="0" smtClean="0"/>
              <a:t>, pp 187-192</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76200"/>
            <a:ext cx="9144000" cy="6934200"/>
          </a:xfrm>
        </p:spPr>
        <p:txBody>
          <a:bodyPr>
            <a:normAutofit/>
          </a:bodyPr>
          <a:lstStyle/>
          <a:p>
            <a:r>
              <a:rPr lang="en-US" sz="5400" dirty="0" smtClean="0"/>
              <a:t>Our Approach</a:t>
            </a:r>
            <a:endParaRPr lang="en-US" sz="5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Our Approach</a:t>
            </a:r>
            <a:endParaRPr lang="en-US" sz="4000" dirty="0"/>
          </a:p>
        </p:txBody>
      </p:sp>
      <p:sp>
        <p:nvSpPr>
          <p:cNvPr id="7" name="TextBox 6"/>
          <p:cNvSpPr txBox="1"/>
          <p:nvPr/>
        </p:nvSpPr>
        <p:spPr>
          <a:xfrm>
            <a:off x="228600" y="1219200"/>
            <a:ext cx="8686800" cy="5262979"/>
          </a:xfrm>
          <a:prstGeom prst="rect">
            <a:avLst/>
          </a:prstGeom>
          <a:noFill/>
        </p:spPr>
        <p:txBody>
          <a:bodyPr wrap="square" rtlCol="0">
            <a:spAutoFit/>
          </a:bodyPr>
          <a:lstStyle/>
          <a:p>
            <a:pPr algn="ctr"/>
            <a:r>
              <a:rPr lang="en-US" sz="2800" b="1" dirty="0" smtClean="0">
                <a:solidFill>
                  <a:schemeClr val="tx2"/>
                </a:solidFill>
              </a:rPr>
              <a:t>Quite often we are asked, </a:t>
            </a:r>
          </a:p>
          <a:p>
            <a:pPr algn="ctr"/>
            <a:r>
              <a:rPr lang="en-US" sz="2800" b="1" dirty="0" smtClean="0">
                <a:solidFill>
                  <a:schemeClr val="tx2"/>
                </a:solidFill>
              </a:rPr>
              <a:t>“What is your educational philosophy?”</a:t>
            </a:r>
          </a:p>
          <a:p>
            <a:pPr algn="ctr"/>
            <a:endParaRPr lang="en-US" sz="2800" b="1" dirty="0" smtClean="0">
              <a:solidFill>
                <a:schemeClr val="accent3"/>
              </a:solidFill>
            </a:endParaRPr>
          </a:p>
          <a:p>
            <a:pPr algn="ctr"/>
            <a:r>
              <a:rPr lang="en-US" sz="2800" b="1" dirty="0" smtClean="0">
                <a:solidFill>
                  <a:schemeClr val="accent3">
                    <a:lumMod val="50000"/>
                  </a:schemeClr>
                </a:solidFill>
              </a:rPr>
              <a:t>From our perspective, that’s the wrong question to ask.</a:t>
            </a:r>
          </a:p>
          <a:p>
            <a:pPr algn="ctr"/>
            <a:endParaRPr lang="en-US" sz="2800" b="1" dirty="0" smtClean="0">
              <a:solidFill>
                <a:schemeClr val="accent3">
                  <a:lumMod val="75000"/>
                </a:schemeClr>
              </a:solidFill>
            </a:endParaRPr>
          </a:p>
          <a:p>
            <a:pPr algn="ctr"/>
            <a:r>
              <a:rPr lang="en-US" sz="2800" b="1" dirty="0" smtClean="0">
                <a:solidFill>
                  <a:srgbClr val="FF0000"/>
                </a:solidFill>
              </a:rPr>
              <a:t>Education should not be about following a “philosophy” or strongly-held belief system.</a:t>
            </a:r>
          </a:p>
          <a:p>
            <a:pPr algn="ctr"/>
            <a:endParaRPr lang="en-US" sz="2800" b="1" dirty="0" smtClean="0">
              <a:solidFill>
                <a:srgbClr val="FF0000"/>
              </a:solidFill>
            </a:endParaRPr>
          </a:p>
          <a:p>
            <a:pPr algn="ctr"/>
            <a:r>
              <a:rPr lang="en-US" sz="2800" b="1" dirty="0" smtClean="0">
                <a:solidFill>
                  <a:schemeClr val="accent3">
                    <a:lumMod val="50000"/>
                  </a:schemeClr>
                </a:solidFill>
              </a:rPr>
              <a:t>What works is an question of evidence, not philosophy.</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If we have a “philosophy”, it is empiricism coupled with a heavy dose of common sense.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Our Approach</a:t>
            </a:r>
            <a:endParaRPr lang="en-US" sz="4000" dirty="0"/>
          </a:p>
        </p:txBody>
      </p:sp>
      <p:sp>
        <p:nvSpPr>
          <p:cNvPr id="7" name="TextBox 6"/>
          <p:cNvSpPr txBox="1"/>
          <p:nvPr/>
        </p:nvSpPr>
        <p:spPr>
          <a:xfrm>
            <a:off x="228600" y="1219200"/>
            <a:ext cx="8686800" cy="4832092"/>
          </a:xfrm>
          <a:prstGeom prst="rect">
            <a:avLst/>
          </a:prstGeom>
          <a:noFill/>
        </p:spPr>
        <p:txBody>
          <a:bodyPr wrap="square" rtlCol="0">
            <a:spAutoFit/>
          </a:bodyPr>
          <a:lstStyle/>
          <a:p>
            <a:pPr algn="ctr"/>
            <a:r>
              <a:rPr lang="en-US" sz="2800" b="1" dirty="0" smtClean="0">
                <a:solidFill>
                  <a:schemeClr val="accent3">
                    <a:lumMod val="50000"/>
                  </a:schemeClr>
                </a:solidFill>
              </a:rPr>
              <a:t>We choose approaches based on solid research where it is available, and logical extension of known findings where conclusive research is not available.</a:t>
            </a:r>
          </a:p>
          <a:p>
            <a:pPr algn="ctr"/>
            <a:endParaRPr lang="en-US" sz="2800" b="1" dirty="0" smtClean="0">
              <a:solidFill>
                <a:schemeClr val="accent3">
                  <a:lumMod val="75000"/>
                </a:schemeClr>
              </a:solidFill>
            </a:endParaRPr>
          </a:p>
          <a:p>
            <a:pPr algn="ctr"/>
            <a:r>
              <a:rPr lang="en-US" sz="2800" b="1" dirty="0" smtClean="0">
                <a:solidFill>
                  <a:srgbClr val="FF0000"/>
                </a:solidFill>
              </a:rPr>
              <a:t>We are a classical school, but we don’t rigidly adhere to a classical “philosophy” or make instructional decisions based primarily on how “classical” an approach is.</a:t>
            </a:r>
          </a:p>
          <a:p>
            <a:pPr algn="ctr"/>
            <a:endParaRPr lang="en-US" sz="2800" b="1" dirty="0" smtClean="0">
              <a:solidFill>
                <a:srgbClr val="FF0000"/>
              </a:solidFill>
            </a:endParaRPr>
          </a:p>
          <a:p>
            <a:pPr algn="ctr"/>
            <a:r>
              <a:rPr lang="en-US" sz="2800" b="1" dirty="0" smtClean="0">
                <a:solidFill>
                  <a:schemeClr val="accent3">
                    <a:lumMod val="50000"/>
                  </a:schemeClr>
                </a:solidFill>
              </a:rPr>
              <a:t>However, many of the approaches commonly used in the classical approach are well-supported by research (such as phonics in reading instruction, for example).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Our Approach</a:t>
            </a:r>
            <a:endParaRPr lang="en-US" sz="4000" dirty="0"/>
          </a:p>
        </p:txBody>
      </p:sp>
      <p:sp>
        <p:nvSpPr>
          <p:cNvPr id="7" name="TextBox 6"/>
          <p:cNvSpPr txBox="1"/>
          <p:nvPr/>
        </p:nvSpPr>
        <p:spPr>
          <a:xfrm>
            <a:off x="228600" y="1219200"/>
            <a:ext cx="8686800" cy="4832092"/>
          </a:xfrm>
          <a:prstGeom prst="rect">
            <a:avLst/>
          </a:prstGeom>
          <a:noFill/>
        </p:spPr>
        <p:txBody>
          <a:bodyPr wrap="square" rtlCol="0">
            <a:spAutoFit/>
          </a:bodyPr>
          <a:lstStyle/>
          <a:p>
            <a:pPr algn="ctr"/>
            <a:r>
              <a:rPr lang="en-US" sz="2800" b="1" i="1" dirty="0" smtClean="0">
                <a:solidFill>
                  <a:schemeClr val="tx2"/>
                </a:solidFill>
              </a:rPr>
              <a:t>So what does research say?</a:t>
            </a:r>
          </a:p>
          <a:p>
            <a:pPr algn="ctr"/>
            <a:endParaRPr lang="en-US" sz="2800" b="1" i="1" dirty="0" smtClean="0">
              <a:solidFill>
                <a:schemeClr val="accent1"/>
              </a:solidFill>
            </a:endParaRPr>
          </a:p>
          <a:p>
            <a:pPr algn="ctr"/>
            <a:r>
              <a:rPr lang="en-US" sz="2800" b="1" i="1" dirty="0" smtClean="0">
                <a:solidFill>
                  <a:schemeClr val="accent1"/>
                </a:solidFill>
              </a:rPr>
              <a:t>“[T]he traditional, teacher-centered approach generally produced higher academic achievement than the progressive, student-centered approach.  Only one study reported few consistent differences in achievement between the progressive and traditional schools.  But, it should be noted, none found that progressive, informal education resulted in higher academic achievement than the more formal, traditional education.”</a:t>
            </a:r>
          </a:p>
          <a:p>
            <a:pPr algn="r"/>
            <a:r>
              <a:rPr lang="en-US" sz="2000" b="1" i="1" dirty="0" smtClean="0">
                <a:solidFill>
                  <a:schemeClr val="accent1"/>
                </a:solidFill>
              </a:rPr>
              <a:t>-The Academic Achievement Challenge, page 170</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Our Approach</a:t>
            </a:r>
            <a:endParaRPr lang="en-US" sz="4000" dirty="0"/>
          </a:p>
        </p:txBody>
      </p:sp>
      <p:sp>
        <p:nvSpPr>
          <p:cNvPr id="7" name="TextBox 6"/>
          <p:cNvSpPr txBox="1"/>
          <p:nvPr/>
        </p:nvSpPr>
        <p:spPr>
          <a:xfrm>
            <a:off x="228600" y="1219200"/>
            <a:ext cx="8686800" cy="5693866"/>
          </a:xfrm>
          <a:prstGeom prst="rect">
            <a:avLst/>
          </a:prstGeom>
          <a:noFill/>
        </p:spPr>
        <p:txBody>
          <a:bodyPr wrap="square" rtlCol="0">
            <a:spAutoFit/>
          </a:bodyPr>
          <a:lstStyle/>
          <a:p>
            <a:pPr algn="ctr"/>
            <a:r>
              <a:rPr lang="en-US" sz="2800" b="1" dirty="0" smtClean="0">
                <a:solidFill>
                  <a:schemeClr val="accent3">
                    <a:lumMod val="50000"/>
                  </a:schemeClr>
                </a:solidFill>
              </a:rPr>
              <a:t>Research also shows that the more traditional approaches are better for less well-prepared students, those with disabilities at all social levels.</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Students taught with traditional approaches like school more and have higher self-esteem compared to students taught through progressive approaches.</a:t>
            </a:r>
          </a:p>
          <a:p>
            <a:pPr algn="ctr"/>
            <a:endParaRPr lang="en-US" sz="2800" b="1" dirty="0" smtClean="0">
              <a:solidFill>
                <a:schemeClr val="accent3">
                  <a:lumMod val="50000"/>
                </a:schemeClr>
              </a:solidFill>
            </a:endParaRPr>
          </a:p>
          <a:p>
            <a:pPr algn="ctr"/>
            <a:r>
              <a:rPr lang="en-US" sz="2800" b="1" dirty="0" smtClean="0">
                <a:solidFill>
                  <a:srgbClr val="FF0000"/>
                </a:solidFill>
              </a:rPr>
              <a:t>However, research does not conclude that traditional approaches are better in every circumstance.</a:t>
            </a:r>
          </a:p>
          <a:p>
            <a:pPr algn="ctr"/>
            <a:endParaRPr lang="en-US" sz="2800" b="1" dirty="0" smtClean="0">
              <a:solidFill>
                <a:srgbClr val="FF0000"/>
              </a:solidFill>
            </a:endParaRPr>
          </a:p>
          <a:p>
            <a:pPr algn="ctr"/>
            <a:r>
              <a:rPr lang="en-US" sz="2800" b="1" dirty="0" smtClean="0">
                <a:solidFill>
                  <a:schemeClr val="accent3">
                    <a:lumMod val="50000"/>
                  </a:schemeClr>
                </a:solidFill>
              </a:rPr>
              <a:t>More research on specific ways to teach specific topics to children of different age levels and abilities is needed.</a:t>
            </a:r>
            <a:endParaRPr lang="en-US" sz="2000" b="1" dirty="0" smtClean="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Our Approach</a:t>
            </a:r>
            <a:endParaRPr lang="en-US" sz="4000" dirty="0"/>
          </a:p>
        </p:txBody>
      </p:sp>
      <p:sp>
        <p:nvSpPr>
          <p:cNvPr id="7" name="TextBox 6"/>
          <p:cNvSpPr txBox="1"/>
          <p:nvPr/>
        </p:nvSpPr>
        <p:spPr>
          <a:xfrm>
            <a:off x="228600" y="1219200"/>
            <a:ext cx="8686800" cy="5693866"/>
          </a:xfrm>
          <a:prstGeom prst="rect">
            <a:avLst/>
          </a:prstGeom>
          <a:noFill/>
        </p:spPr>
        <p:txBody>
          <a:bodyPr wrap="square" rtlCol="0">
            <a:spAutoFit/>
          </a:bodyPr>
          <a:lstStyle/>
          <a:p>
            <a:pPr algn="ctr"/>
            <a:r>
              <a:rPr lang="en-US" sz="2800" b="1" dirty="0" smtClean="0">
                <a:solidFill>
                  <a:srgbClr val="FF0000"/>
                </a:solidFill>
              </a:rPr>
              <a:t>Unfortunately, most education “theory” is speculative, not a theory in the scientific sense.</a:t>
            </a:r>
          </a:p>
          <a:p>
            <a:pPr algn="ctr"/>
            <a:endParaRPr lang="en-US" sz="2800" b="1" dirty="0" smtClean="0">
              <a:solidFill>
                <a:srgbClr val="FF0000"/>
              </a:solidFill>
            </a:endParaRPr>
          </a:p>
          <a:p>
            <a:pPr algn="ctr"/>
            <a:r>
              <a:rPr lang="en-US" sz="2800" b="1" dirty="0" smtClean="0">
                <a:solidFill>
                  <a:schemeClr val="accent3">
                    <a:lumMod val="50000"/>
                  </a:schemeClr>
                </a:solidFill>
              </a:rPr>
              <a:t>A scientific theory is based on a body of evidence that has accumulated over a long period of time.</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Our approach has been to research each subject area to determine if scientific research supports particular approaches in that subject.</a:t>
            </a:r>
          </a:p>
          <a:p>
            <a:pPr algn="ctr"/>
            <a:endParaRPr lang="en-US" sz="2800" b="1" dirty="0" smtClean="0">
              <a:solidFill>
                <a:srgbClr val="FF0000"/>
              </a:solidFill>
            </a:endParaRPr>
          </a:p>
          <a:p>
            <a:pPr algn="ctr"/>
            <a:r>
              <a:rPr lang="en-US" sz="2800" b="1" dirty="0" smtClean="0">
                <a:solidFill>
                  <a:schemeClr val="accent3">
                    <a:lumMod val="50000"/>
                  </a:schemeClr>
                </a:solidFill>
              </a:rPr>
              <a:t>Though not conclusive in all areas, well-conducted education studies, cognitive science, and the design of </a:t>
            </a:r>
            <a:r>
              <a:rPr lang="en-US" sz="2800" b="1" smtClean="0">
                <a:solidFill>
                  <a:schemeClr val="accent3">
                    <a:lumMod val="50000"/>
                  </a:schemeClr>
                </a:solidFill>
              </a:rPr>
              <a:t>effective programs </a:t>
            </a:r>
            <a:r>
              <a:rPr lang="en-US" sz="2800" b="1" dirty="0" smtClean="0">
                <a:solidFill>
                  <a:schemeClr val="accent3">
                    <a:lumMod val="50000"/>
                  </a:schemeClr>
                </a:solidFill>
              </a:rPr>
              <a:t>point to similar practices.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Our Approach</a:t>
            </a:r>
            <a:endParaRPr lang="en-US" sz="4000" dirty="0"/>
          </a:p>
        </p:txBody>
      </p:sp>
      <p:sp>
        <p:nvSpPr>
          <p:cNvPr id="7" name="TextBox 6"/>
          <p:cNvSpPr txBox="1"/>
          <p:nvPr/>
        </p:nvSpPr>
        <p:spPr>
          <a:xfrm>
            <a:off x="228600" y="1219200"/>
            <a:ext cx="8686800" cy="5693866"/>
          </a:xfrm>
          <a:prstGeom prst="rect">
            <a:avLst/>
          </a:prstGeom>
          <a:noFill/>
        </p:spPr>
        <p:txBody>
          <a:bodyPr wrap="square" rtlCol="0">
            <a:spAutoFit/>
          </a:bodyPr>
          <a:lstStyle/>
          <a:p>
            <a:pPr algn="ctr"/>
            <a:r>
              <a:rPr lang="en-US" sz="2800" b="1" dirty="0" smtClean="0">
                <a:solidFill>
                  <a:schemeClr val="accent3">
                    <a:lumMod val="50000"/>
                  </a:schemeClr>
                </a:solidFill>
              </a:rPr>
              <a:t>“Theory of Instruction” puts forth a education theory in the scientific sense.</a:t>
            </a:r>
          </a:p>
          <a:p>
            <a:pPr algn="ctr"/>
            <a:endParaRPr lang="en-US" sz="2800" b="1" dirty="0" smtClean="0">
              <a:solidFill>
                <a:schemeClr val="accent3">
                  <a:lumMod val="50000"/>
                </a:schemeClr>
              </a:solidFill>
            </a:endParaRPr>
          </a:p>
          <a:p>
            <a:pPr algn="ctr"/>
            <a:endParaRPr lang="en-US" sz="2800" b="1" dirty="0" smtClean="0">
              <a:solidFill>
                <a:schemeClr val="accent3">
                  <a:lumMod val="50000"/>
                </a:schemeClr>
              </a:solidFill>
            </a:endParaRPr>
          </a:p>
          <a:p>
            <a:pPr algn="ctr"/>
            <a:endParaRPr lang="en-US" sz="2800" b="1" dirty="0" smtClean="0">
              <a:solidFill>
                <a:schemeClr val="accent3">
                  <a:lumMod val="50000"/>
                </a:schemeClr>
              </a:solidFill>
            </a:endParaRPr>
          </a:p>
          <a:p>
            <a:pPr algn="ctr"/>
            <a:endParaRPr lang="en-US" sz="2800" b="1" dirty="0" smtClean="0">
              <a:solidFill>
                <a:schemeClr val="accent3">
                  <a:lumMod val="50000"/>
                </a:schemeClr>
              </a:solidFill>
            </a:endParaRPr>
          </a:p>
          <a:p>
            <a:pPr algn="ctr"/>
            <a:endParaRPr lang="en-US" sz="2800" b="1" dirty="0" smtClean="0">
              <a:solidFill>
                <a:schemeClr val="accent3">
                  <a:lumMod val="50000"/>
                </a:schemeClr>
              </a:solidFill>
            </a:endParaRPr>
          </a:p>
          <a:p>
            <a:pPr algn="ctr"/>
            <a:endParaRPr lang="en-US" sz="2800" b="1" dirty="0" smtClean="0">
              <a:solidFill>
                <a:srgbClr val="FF0000"/>
              </a:solidFill>
            </a:endParaRPr>
          </a:p>
          <a:p>
            <a:pPr algn="ctr"/>
            <a:r>
              <a:rPr lang="en-US" sz="2800" b="1" dirty="0" smtClean="0">
                <a:solidFill>
                  <a:schemeClr val="accent3">
                    <a:lumMod val="50000"/>
                  </a:schemeClr>
                </a:solidFill>
              </a:rPr>
              <a:t>The programs used by the very successful Baltimore Curriculum Project implement this theory.</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It provides useful ideas for designing instruction that are based in research, </a:t>
            </a:r>
            <a:r>
              <a:rPr lang="en-US" sz="2800" b="1" dirty="0" smtClean="0">
                <a:solidFill>
                  <a:srgbClr val="FF0000"/>
                </a:solidFill>
              </a:rPr>
              <a:t>but it is really, really hard to read.</a:t>
            </a:r>
            <a:endParaRPr lang="en-US" sz="2800" b="1" dirty="0" smtClean="0">
              <a:solidFill>
                <a:schemeClr val="accent3">
                  <a:lumMod val="50000"/>
                </a:schemeClr>
              </a:solidFill>
            </a:endParaRPr>
          </a:p>
        </p:txBody>
      </p:sp>
      <p:pic>
        <p:nvPicPr>
          <p:cNvPr id="10242" name="Picture 2" descr="http://adihome.org/components/com_virtuemart/shop_image/product/Theory_of_Instru_4a396c1fb7063.jpg"/>
          <p:cNvPicPr>
            <a:picLocks noChangeAspect="1" noChangeArrowheads="1"/>
          </p:cNvPicPr>
          <p:nvPr/>
        </p:nvPicPr>
        <p:blipFill>
          <a:blip r:embed="rId2" cstate="print"/>
          <a:srcRect/>
          <a:stretch>
            <a:fillRect/>
          </a:stretch>
        </p:blipFill>
        <p:spPr bwMode="auto">
          <a:xfrm>
            <a:off x="3657600" y="2209801"/>
            <a:ext cx="1774274" cy="23622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Our Approach</a:t>
            </a:r>
            <a:endParaRPr lang="en-US" sz="4000" dirty="0"/>
          </a:p>
        </p:txBody>
      </p:sp>
      <p:sp>
        <p:nvSpPr>
          <p:cNvPr id="7" name="TextBox 6"/>
          <p:cNvSpPr txBox="1"/>
          <p:nvPr/>
        </p:nvSpPr>
        <p:spPr>
          <a:xfrm>
            <a:off x="228600" y="1219200"/>
            <a:ext cx="8686800" cy="5468164"/>
          </a:xfrm>
          <a:prstGeom prst="rect">
            <a:avLst/>
          </a:prstGeom>
          <a:noFill/>
        </p:spPr>
        <p:txBody>
          <a:bodyPr wrap="square" rtlCol="0">
            <a:spAutoFit/>
          </a:bodyPr>
          <a:lstStyle/>
          <a:p>
            <a:pPr algn="ctr"/>
            <a:r>
              <a:rPr lang="en-US" sz="2800" b="1" dirty="0" smtClean="0">
                <a:solidFill>
                  <a:schemeClr val="accent3">
                    <a:lumMod val="50000"/>
                  </a:schemeClr>
                </a:solidFill>
              </a:rPr>
              <a:t>Another book, “Introduction to Direct Instruction”, provides a simpler explanation of the same ideas.</a:t>
            </a:r>
          </a:p>
          <a:p>
            <a:pPr algn="ctr"/>
            <a:endParaRPr lang="en-US" sz="2800" b="1" dirty="0" smtClean="0">
              <a:solidFill>
                <a:srgbClr val="FF0000"/>
              </a:solidFill>
            </a:endParaRPr>
          </a:p>
          <a:p>
            <a:pPr algn="ctr"/>
            <a:endParaRPr lang="en-US" sz="2800" b="1" dirty="0" smtClean="0">
              <a:solidFill>
                <a:schemeClr val="accent3">
                  <a:lumMod val="50000"/>
                </a:schemeClr>
              </a:solidFill>
            </a:endParaRPr>
          </a:p>
          <a:p>
            <a:pPr algn="ctr"/>
            <a:endParaRPr lang="en-US" sz="2800" b="1" dirty="0" smtClean="0">
              <a:solidFill>
                <a:schemeClr val="accent3">
                  <a:lumMod val="50000"/>
                </a:schemeClr>
              </a:solidFill>
            </a:endParaRPr>
          </a:p>
          <a:p>
            <a:pPr algn="ctr"/>
            <a:endParaRPr lang="en-US" sz="2800" b="1" dirty="0" smtClean="0">
              <a:solidFill>
                <a:schemeClr val="accent3">
                  <a:lumMod val="50000"/>
                </a:schemeClr>
              </a:solidFill>
            </a:endParaRPr>
          </a:p>
          <a:p>
            <a:pPr algn="ctr"/>
            <a:endParaRPr lang="en-US" sz="2800" b="1" dirty="0" smtClean="0">
              <a:solidFill>
                <a:schemeClr val="accent3">
                  <a:lumMod val="50000"/>
                </a:schemeClr>
              </a:solidFill>
            </a:endParaRPr>
          </a:p>
          <a:p>
            <a:pPr algn="ctr"/>
            <a:endParaRPr lang="en-US" sz="2800" b="1" dirty="0" smtClean="0">
              <a:solidFill>
                <a:schemeClr val="accent3">
                  <a:lumMod val="50000"/>
                </a:schemeClr>
              </a:solidFill>
            </a:endParaRP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We will train teachers in this approach, so that they have another tool in their toolkit</a:t>
            </a:r>
            <a:r>
              <a:rPr lang="en-US" sz="2800" b="1" dirty="0" smtClean="0">
                <a:solidFill>
                  <a:srgbClr val="FF0000"/>
                </a:solidFill>
              </a:rPr>
              <a:t>; this is not the only one</a:t>
            </a:r>
            <a:r>
              <a:rPr lang="en-US" sz="2800" b="1" dirty="0" smtClean="0">
                <a:solidFill>
                  <a:schemeClr val="accent3">
                    <a:lumMod val="50000"/>
                  </a:schemeClr>
                </a:solidFill>
              </a:rPr>
              <a:t>.</a:t>
            </a:r>
          </a:p>
          <a:p>
            <a:pPr algn="ctr">
              <a:lnSpc>
                <a:spcPts val="1560"/>
              </a:lnSpc>
            </a:pPr>
            <a:endParaRPr lang="en-US" sz="2800" b="1" dirty="0" smtClean="0">
              <a:solidFill>
                <a:schemeClr val="accent3">
                  <a:lumMod val="50000"/>
                </a:schemeClr>
              </a:solidFill>
            </a:endParaRPr>
          </a:p>
          <a:p>
            <a:pPr algn="ctr"/>
            <a:r>
              <a:rPr lang="en-US" sz="2800" b="1" i="1" dirty="0" smtClean="0">
                <a:solidFill>
                  <a:schemeClr val="accent1">
                    <a:lumMod val="50000"/>
                  </a:schemeClr>
                </a:solidFill>
              </a:rPr>
              <a:t>Now, we’ll briefly explain it to you!</a:t>
            </a:r>
          </a:p>
        </p:txBody>
      </p:sp>
      <p:pic>
        <p:nvPicPr>
          <p:cNvPr id="1026" name="Picture 2" descr="Introduction to Direct Instruction">
            <a:hlinkClick r:id="rId2"/>
          </p:cNvPr>
          <p:cNvPicPr>
            <a:picLocks noChangeAspect="1" noChangeArrowheads="1"/>
          </p:cNvPicPr>
          <p:nvPr/>
        </p:nvPicPr>
        <p:blipFill>
          <a:blip r:embed="rId3" cstate="print"/>
          <a:srcRect/>
          <a:stretch>
            <a:fillRect/>
          </a:stretch>
        </p:blipFill>
        <p:spPr bwMode="auto">
          <a:xfrm>
            <a:off x="3276600" y="2286000"/>
            <a:ext cx="2743200" cy="274320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62000" y="228600"/>
            <a:ext cx="7772400" cy="1470025"/>
          </a:xfrm>
        </p:spPr>
        <p:txBody>
          <a:bodyPr>
            <a:normAutofit/>
          </a:bodyPr>
          <a:lstStyle/>
          <a:p>
            <a:r>
              <a:rPr lang="en-US" sz="5400" dirty="0" smtClean="0"/>
              <a:t>Overview of Presentation</a:t>
            </a:r>
            <a:endParaRPr lang="en-US" sz="5400" dirty="0"/>
          </a:p>
        </p:txBody>
      </p:sp>
      <p:sp>
        <p:nvSpPr>
          <p:cNvPr id="7" name="TextBox 6"/>
          <p:cNvSpPr txBox="1"/>
          <p:nvPr/>
        </p:nvSpPr>
        <p:spPr>
          <a:xfrm>
            <a:off x="457200" y="1524000"/>
            <a:ext cx="8229600" cy="5360442"/>
          </a:xfrm>
          <a:prstGeom prst="rect">
            <a:avLst/>
          </a:prstGeom>
          <a:noFill/>
        </p:spPr>
        <p:txBody>
          <a:bodyPr wrap="square" rtlCol="0">
            <a:spAutoFit/>
          </a:bodyPr>
          <a:lstStyle/>
          <a:p>
            <a:pPr marL="742950" indent="-742950">
              <a:buFont typeface="+mj-lt"/>
              <a:buAutoNum type="arabicPeriod"/>
            </a:pPr>
            <a:r>
              <a:rPr lang="en-US" sz="3200" b="1" dirty="0" smtClean="0">
                <a:solidFill>
                  <a:schemeClr val="accent3">
                    <a:lumMod val="50000"/>
                  </a:schemeClr>
                </a:solidFill>
              </a:rPr>
              <a:t>The Two Schools of Thought in Education</a:t>
            </a:r>
          </a:p>
          <a:p>
            <a:pPr marL="1433513" lvl="1" indent="-352425">
              <a:buFont typeface="Arial" pitchFamily="34" charset="0"/>
              <a:buChar char="•"/>
            </a:pPr>
            <a:r>
              <a:rPr lang="en-US" sz="2400" b="1" dirty="0" smtClean="0">
                <a:solidFill>
                  <a:schemeClr val="accent3">
                    <a:lumMod val="50000"/>
                  </a:schemeClr>
                </a:solidFill>
              </a:rPr>
              <a:t>How do they differ?</a:t>
            </a:r>
          </a:p>
          <a:p>
            <a:pPr marL="1433513" lvl="1" indent="-352425">
              <a:lnSpc>
                <a:spcPts val="1060"/>
              </a:lnSpc>
              <a:buFont typeface="Arial" pitchFamily="34" charset="0"/>
              <a:buChar char="•"/>
            </a:pPr>
            <a:endParaRPr lang="en-US" sz="2800" b="1" dirty="0" smtClean="0">
              <a:solidFill>
                <a:schemeClr val="accent3">
                  <a:lumMod val="50000"/>
                </a:schemeClr>
              </a:solidFill>
            </a:endParaRPr>
          </a:p>
          <a:p>
            <a:pPr marL="796925" indent="-796925">
              <a:buFont typeface="+mj-lt"/>
              <a:buAutoNum type="arabicPeriod"/>
            </a:pPr>
            <a:r>
              <a:rPr lang="en-US" sz="3200" b="1" dirty="0" smtClean="0">
                <a:solidFill>
                  <a:schemeClr val="accent3">
                    <a:lumMod val="50000"/>
                  </a:schemeClr>
                </a:solidFill>
              </a:rPr>
              <a:t>Our Approach</a:t>
            </a:r>
          </a:p>
          <a:p>
            <a:pPr marL="1081088" indent="352425">
              <a:buFont typeface="Arial" pitchFamily="34" charset="0"/>
              <a:buChar char="•"/>
            </a:pPr>
            <a:r>
              <a:rPr lang="en-US" sz="2400" b="1" dirty="0" smtClean="0">
                <a:solidFill>
                  <a:schemeClr val="accent3">
                    <a:lumMod val="50000"/>
                  </a:schemeClr>
                </a:solidFill>
              </a:rPr>
              <a:t>“Philosophy” vs. Research</a:t>
            </a:r>
          </a:p>
          <a:p>
            <a:pPr marL="1081088" indent="352425">
              <a:buFont typeface="Arial" pitchFamily="34" charset="0"/>
              <a:buChar char="•"/>
            </a:pPr>
            <a:r>
              <a:rPr lang="en-US" sz="2400" b="1" dirty="0" smtClean="0">
                <a:solidFill>
                  <a:schemeClr val="accent3">
                    <a:lumMod val="50000"/>
                  </a:schemeClr>
                </a:solidFill>
              </a:rPr>
              <a:t>Designing Instruction</a:t>
            </a:r>
          </a:p>
          <a:p>
            <a:pPr marL="1081088" indent="352425">
              <a:buFont typeface="Arial" pitchFamily="34" charset="0"/>
              <a:buChar char="•"/>
            </a:pPr>
            <a:r>
              <a:rPr lang="en-US" sz="2400" b="1" dirty="0" smtClean="0">
                <a:solidFill>
                  <a:schemeClr val="accent3">
                    <a:lumMod val="50000"/>
                  </a:schemeClr>
                </a:solidFill>
              </a:rPr>
              <a:t>Myths About Teaching and Learning</a:t>
            </a:r>
          </a:p>
          <a:p>
            <a:pPr marL="1081088" indent="352425">
              <a:buFont typeface="Arial" pitchFamily="34" charset="0"/>
              <a:buChar char="•"/>
            </a:pPr>
            <a:r>
              <a:rPr lang="en-US" sz="2400" b="1" dirty="0" smtClean="0">
                <a:solidFill>
                  <a:schemeClr val="accent3">
                    <a:lumMod val="50000"/>
                  </a:schemeClr>
                </a:solidFill>
              </a:rPr>
              <a:t>Cognitive Science</a:t>
            </a:r>
          </a:p>
          <a:p>
            <a:pPr marL="1081088" indent="352425">
              <a:buFont typeface="Arial" pitchFamily="34" charset="0"/>
              <a:buChar char="•"/>
            </a:pPr>
            <a:r>
              <a:rPr lang="en-US" sz="2400" b="1" dirty="0" smtClean="0">
                <a:solidFill>
                  <a:schemeClr val="accent3">
                    <a:lumMod val="50000"/>
                  </a:schemeClr>
                </a:solidFill>
              </a:rPr>
              <a:t>Pedagogy Summary</a:t>
            </a:r>
          </a:p>
          <a:p>
            <a:pPr marL="1081088" indent="352425">
              <a:buFont typeface="Arial" pitchFamily="34" charset="0"/>
              <a:buChar char="•"/>
            </a:pPr>
            <a:r>
              <a:rPr lang="en-US" sz="2400" b="1" dirty="0" smtClean="0">
                <a:solidFill>
                  <a:schemeClr val="accent3">
                    <a:lumMod val="50000"/>
                  </a:schemeClr>
                </a:solidFill>
              </a:rPr>
              <a:t>Special Education</a:t>
            </a:r>
          </a:p>
          <a:p>
            <a:pPr marL="1081088" indent="352425">
              <a:buFont typeface="Arial" pitchFamily="34" charset="0"/>
              <a:buChar char="•"/>
            </a:pPr>
            <a:r>
              <a:rPr lang="en-US" sz="2400" b="1" dirty="0" smtClean="0">
                <a:solidFill>
                  <a:schemeClr val="accent3">
                    <a:lumMod val="50000"/>
                  </a:schemeClr>
                </a:solidFill>
              </a:rPr>
              <a:t>Gifted Education</a:t>
            </a:r>
          </a:p>
          <a:p>
            <a:pPr marL="1081088" indent="352425">
              <a:lnSpc>
                <a:spcPts val="1060"/>
              </a:lnSpc>
              <a:buFont typeface="Arial" pitchFamily="34" charset="0"/>
              <a:buChar char="•"/>
            </a:pPr>
            <a:endParaRPr lang="en-US" sz="2800" b="1" dirty="0" smtClean="0">
              <a:solidFill>
                <a:schemeClr val="accent3">
                  <a:lumMod val="50000"/>
                </a:schemeClr>
              </a:solidFill>
            </a:endParaRPr>
          </a:p>
          <a:p>
            <a:pPr marL="796925" indent="-796925">
              <a:buFont typeface="+mj-lt"/>
              <a:buAutoNum type="arabicPeriod" startAt="3"/>
            </a:pPr>
            <a:r>
              <a:rPr lang="en-US" sz="3200" b="1" dirty="0" smtClean="0">
                <a:solidFill>
                  <a:schemeClr val="accent3">
                    <a:lumMod val="50000"/>
                  </a:schemeClr>
                </a:solidFill>
              </a:rPr>
              <a:t>School Management and Culture</a:t>
            </a:r>
            <a:endParaRPr lang="en-US" sz="2800" b="1" dirty="0" smtClean="0">
              <a:solidFill>
                <a:schemeClr val="accent3">
                  <a:lumMod val="50000"/>
                </a:schemeClr>
              </a:solidFill>
            </a:endParaRPr>
          </a:p>
          <a:p>
            <a:pPr marL="742950" indent="-742950">
              <a:buFont typeface="+mj-lt"/>
              <a:buAutoNum type="arabicPeriod" startAt="3"/>
            </a:pPr>
            <a:r>
              <a:rPr lang="en-US" sz="3200" b="1" dirty="0" smtClean="0">
                <a:solidFill>
                  <a:schemeClr val="accent3">
                    <a:lumMod val="50000"/>
                  </a:schemeClr>
                </a:solidFill>
              </a:rPr>
              <a:t>Answer your questions</a:t>
            </a:r>
            <a:endParaRPr lang="en-US" sz="3200"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Designing Instruction</a:t>
            </a:r>
            <a:endParaRPr lang="en-US" sz="4000" dirty="0"/>
          </a:p>
        </p:txBody>
      </p:sp>
      <p:sp>
        <p:nvSpPr>
          <p:cNvPr id="7" name="TextBox 6"/>
          <p:cNvSpPr txBox="1"/>
          <p:nvPr/>
        </p:nvSpPr>
        <p:spPr>
          <a:xfrm>
            <a:off x="228600" y="1219200"/>
            <a:ext cx="8686800" cy="5632311"/>
          </a:xfrm>
          <a:prstGeom prst="rect">
            <a:avLst/>
          </a:prstGeom>
          <a:noFill/>
        </p:spPr>
        <p:txBody>
          <a:bodyPr wrap="square" rtlCol="0">
            <a:spAutoFit/>
          </a:bodyPr>
          <a:lstStyle/>
          <a:p>
            <a:pPr algn="ctr"/>
            <a:r>
              <a:rPr lang="en-US" sz="2800" b="1" dirty="0" smtClean="0">
                <a:solidFill>
                  <a:schemeClr val="accent3">
                    <a:lumMod val="50000"/>
                  </a:schemeClr>
                </a:solidFill>
              </a:rPr>
              <a:t>The theory makes two assumptions about students:</a:t>
            </a:r>
          </a:p>
          <a:p>
            <a:pPr algn="ctr"/>
            <a:endParaRPr lang="en-US" sz="2800" b="1" dirty="0" smtClean="0">
              <a:solidFill>
                <a:schemeClr val="accent3">
                  <a:lumMod val="50000"/>
                </a:schemeClr>
              </a:solidFill>
            </a:endParaRPr>
          </a:p>
          <a:p>
            <a:pPr marL="514350" indent="-514350" algn="ctr">
              <a:buAutoNum type="arabicPeriod"/>
            </a:pPr>
            <a:r>
              <a:rPr lang="en-US" sz="2800" b="1" dirty="0" smtClean="0">
                <a:solidFill>
                  <a:schemeClr val="accent5">
                    <a:lumMod val="50000"/>
                  </a:schemeClr>
                </a:solidFill>
              </a:rPr>
              <a:t>Students can learn any quality through examples.</a:t>
            </a:r>
          </a:p>
          <a:p>
            <a:pPr marL="514350" indent="-514350" algn="ctr">
              <a:buAutoNum type="arabicPeriod"/>
            </a:pPr>
            <a:endParaRPr lang="en-US" sz="2800" b="1" dirty="0" smtClean="0">
              <a:solidFill>
                <a:schemeClr val="accent5">
                  <a:lumMod val="50000"/>
                </a:schemeClr>
              </a:solidFill>
            </a:endParaRPr>
          </a:p>
          <a:p>
            <a:pPr marL="514350" indent="-514350" algn="ctr">
              <a:buAutoNum type="arabicPeriod"/>
            </a:pPr>
            <a:endParaRPr lang="en-US" sz="2800" b="1" dirty="0" smtClean="0">
              <a:solidFill>
                <a:schemeClr val="accent5">
                  <a:lumMod val="50000"/>
                </a:schemeClr>
              </a:solidFill>
            </a:endParaRPr>
          </a:p>
          <a:p>
            <a:pPr marL="514350" indent="-514350" algn="ctr">
              <a:buAutoNum type="arabicPeriod"/>
            </a:pPr>
            <a:endParaRPr lang="en-US" sz="2800" b="1" dirty="0" smtClean="0">
              <a:solidFill>
                <a:schemeClr val="accent5">
                  <a:lumMod val="50000"/>
                </a:schemeClr>
              </a:solidFill>
            </a:endParaRPr>
          </a:p>
          <a:p>
            <a:pPr marL="514350" indent="-514350" algn="ctr">
              <a:buAutoNum type="arabicPeriod"/>
            </a:pPr>
            <a:r>
              <a:rPr lang="en-US" sz="2800" b="1" dirty="0" smtClean="0">
                <a:solidFill>
                  <a:schemeClr val="accent5">
                    <a:lumMod val="50000"/>
                  </a:schemeClr>
                </a:solidFill>
              </a:rPr>
              <a:t>Students can generalize based on sameness of quality.</a:t>
            </a:r>
          </a:p>
          <a:p>
            <a:pPr marL="514350" indent="-514350" algn="ctr"/>
            <a:endParaRPr lang="en-US" sz="2800" b="1" dirty="0" smtClean="0">
              <a:solidFill>
                <a:schemeClr val="accent5">
                  <a:lumMod val="50000"/>
                </a:schemeClr>
              </a:solidFill>
            </a:endParaRPr>
          </a:p>
          <a:p>
            <a:pPr marL="514350" indent="-514350" algn="ctr"/>
            <a:endParaRPr lang="en-US" sz="2800" b="1" dirty="0" smtClean="0">
              <a:solidFill>
                <a:schemeClr val="accent3">
                  <a:lumMod val="50000"/>
                </a:schemeClr>
              </a:solidFill>
            </a:endParaRPr>
          </a:p>
          <a:p>
            <a:pPr marL="514350" indent="-514350" algn="ctr"/>
            <a:endParaRPr lang="en-US" sz="2800" b="1" dirty="0" smtClean="0">
              <a:solidFill>
                <a:schemeClr val="accent3">
                  <a:lumMod val="50000"/>
                </a:schemeClr>
              </a:solidFill>
            </a:endParaRPr>
          </a:p>
          <a:p>
            <a:pPr marL="514350" indent="-514350" algn="ctr"/>
            <a:endParaRPr lang="en-US" sz="2800" b="1" dirty="0" smtClean="0">
              <a:solidFill>
                <a:schemeClr val="accent3">
                  <a:lumMod val="50000"/>
                </a:schemeClr>
              </a:solidFill>
            </a:endParaRPr>
          </a:p>
          <a:p>
            <a:pPr marL="514350" indent="-514350" algn="ctr"/>
            <a:r>
              <a:rPr lang="en-US" sz="2600" b="1" dirty="0" smtClean="0">
                <a:solidFill>
                  <a:schemeClr val="accent4">
                    <a:lumMod val="75000"/>
                  </a:schemeClr>
                </a:solidFill>
              </a:rPr>
              <a:t>We didn’t have to teach the second example, despite its different shape.  The student generalized from the first.</a:t>
            </a:r>
          </a:p>
        </p:txBody>
      </p:sp>
      <p:sp>
        <p:nvSpPr>
          <p:cNvPr id="4" name="Rectangle 3"/>
          <p:cNvSpPr/>
          <p:nvPr/>
        </p:nvSpPr>
        <p:spPr>
          <a:xfrm>
            <a:off x="2286000" y="2819400"/>
            <a:ext cx="1752600" cy="7620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724400" y="2971800"/>
            <a:ext cx="3962400" cy="461665"/>
          </a:xfrm>
          <a:prstGeom prst="rect">
            <a:avLst/>
          </a:prstGeom>
          <a:noFill/>
        </p:spPr>
        <p:txBody>
          <a:bodyPr wrap="square" rtlCol="0">
            <a:spAutoFit/>
          </a:bodyPr>
          <a:lstStyle/>
          <a:p>
            <a:r>
              <a:rPr lang="en-US" sz="2400" dirty="0" smtClean="0"/>
              <a:t>Teacher: “The color is orange”</a:t>
            </a:r>
            <a:endParaRPr lang="en-US" sz="2400" dirty="0"/>
          </a:p>
        </p:txBody>
      </p:sp>
      <p:sp>
        <p:nvSpPr>
          <p:cNvPr id="6" name="Oval 5"/>
          <p:cNvSpPr/>
          <p:nvPr/>
        </p:nvSpPr>
        <p:spPr>
          <a:xfrm>
            <a:off x="2514600" y="4343400"/>
            <a:ext cx="1066800" cy="10668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648200" y="4724400"/>
            <a:ext cx="3100079" cy="830997"/>
          </a:xfrm>
          <a:prstGeom prst="rect">
            <a:avLst/>
          </a:prstGeom>
        </p:spPr>
        <p:txBody>
          <a:bodyPr wrap="none">
            <a:spAutoFit/>
          </a:bodyPr>
          <a:lstStyle/>
          <a:p>
            <a:r>
              <a:rPr lang="en-US" sz="2400" dirty="0" smtClean="0"/>
              <a:t>Teacher: “What color?”</a:t>
            </a:r>
          </a:p>
          <a:p>
            <a:r>
              <a:rPr lang="en-US" sz="2400" dirty="0" smtClean="0"/>
              <a:t>Student:“Orange”</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Designing Instruction</a:t>
            </a:r>
            <a:endParaRPr lang="en-US" sz="4000" dirty="0"/>
          </a:p>
        </p:txBody>
      </p:sp>
      <p:sp>
        <p:nvSpPr>
          <p:cNvPr id="7" name="TextBox 6"/>
          <p:cNvSpPr txBox="1"/>
          <p:nvPr/>
        </p:nvSpPr>
        <p:spPr>
          <a:xfrm>
            <a:off x="228600" y="1219200"/>
            <a:ext cx="8686800" cy="4708981"/>
          </a:xfrm>
          <a:prstGeom prst="rect">
            <a:avLst/>
          </a:prstGeom>
          <a:noFill/>
        </p:spPr>
        <p:txBody>
          <a:bodyPr wrap="square" rtlCol="0">
            <a:spAutoFit/>
          </a:bodyPr>
          <a:lstStyle/>
          <a:p>
            <a:pPr algn="ctr"/>
            <a:r>
              <a:rPr lang="en-US" sz="3000" b="1" dirty="0" smtClean="0">
                <a:solidFill>
                  <a:schemeClr val="accent3">
                    <a:lumMod val="50000"/>
                  </a:schemeClr>
                </a:solidFill>
              </a:rPr>
              <a:t>If students learn from examples, then the trick is to present the examples so learning is easier.</a:t>
            </a:r>
          </a:p>
          <a:p>
            <a:pPr algn="ctr"/>
            <a:endParaRPr lang="en-US" sz="3000" b="1" dirty="0" smtClean="0">
              <a:solidFill>
                <a:schemeClr val="accent3">
                  <a:lumMod val="50000"/>
                </a:schemeClr>
              </a:solidFill>
            </a:endParaRPr>
          </a:p>
          <a:p>
            <a:pPr algn="ctr"/>
            <a:r>
              <a:rPr lang="en-US" sz="3000" b="1" dirty="0" smtClean="0">
                <a:solidFill>
                  <a:schemeClr val="accent3">
                    <a:lumMod val="50000"/>
                  </a:schemeClr>
                </a:solidFill>
              </a:rPr>
              <a:t>There is a sophisticated set of rules to create what is called “logically faultless communication”.</a:t>
            </a:r>
          </a:p>
          <a:p>
            <a:pPr algn="ctr"/>
            <a:endParaRPr lang="en-US" sz="3000" b="1" dirty="0" smtClean="0">
              <a:solidFill>
                <a:schemeClr val="accent3">
                  <a:lumMod val="50000"/>
                </a:schemeClr>
              </a:solidFill>
            </a:endParaRPr>
          </a:p>
          <a:p>
            <a:pPr algn="ctr"/>
            <a:r>
              <a:rPr lang="en-US" sz="3000" b="1" dirty="0" smtClean="0">
                <a:solidFill>
                  <a:schemeClr val="accent3">
                    <a:lumMod val="50000"/>
                  </a:schemeClr>
                </a:solidFill>
              </a:rPr>
              <a:t>The fundamental principle is:  Examples must result in a single interpretation with no misconceptions.</a:t>
            </a:r>
          </a:p>
          <a:p>
            <a:pPr algn="ctr"/>
            <a:endParaRPr lang="en-US" sz="3000" b="1" dirty="0" smtClean="0">
              <a:solidFill>
                <a:schemeClr val="accent3">
                  <a:lumMod val="50000"/>
                </a:schemeClr>
              </a:solidFill>
            </a:endParaRPr>
          </a:p>
          <a:p>
            <a:pPr algn="ctr"/>
            <a:r>
              <a:rPr lang="en-US" sz="3000" b="1" i="1" dirty="0" smtClean="0">
                <a:solidFill>
                  <a:schemeClr val="accent1">
                    <a:lumMod val="50000"/>
                  </a:schemeClr>
                </a:solidFill>
              </a:rPr>
              <a:t>See if you can figure out what is wrong with this…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Designing Instruction</a:t>
            </a:r>
            <a:endParaRPr lang="en-US" sz="4000" dirty="0"/>
          </a:p>
        </p:txBody>
      </p:sp>
      <p:sp>
        <p:nvSpPr>
          <p:cNvPr id="7" name="TextBox 6"/>
          <p:cNvSpPr txBox="1"/>
          <p:nvPr/>
        </p:nvSpPr>
        <p:spPr>
          <a:xfrm>
            <a:off x="228600" y="1219200"/>
            <a:ext cx="8686800" cy="3539430"/>
          </a:xfrm>
          <a:prstGeom prst="rect">
            <a:avLst/>
          </a:prstGeom>
          <a:noFill/>
        </p:spPr>
        <p:txBody>
          <a:bodyPr wrap="square" rtlCol="0">
            <a:spAutoFit/>
          </a:bodyPr>
          <a:lstStyle/>
          <a:p>
            <a:pPr algn="ctr"/>
            <a:r>
              <a:rPr lang="en-US" sz="2800" b="1" dirty="0" smtClean="0">
                <a:solidFill>
                  <a:schemeClr val="accent3">
                    <a:lumMod val="50000"/>
                  </a:schemeClr>
                </a:solidFill>
              </a:rPr>
              <a:t>Teacher: “I’m going to illustrate some fractions.”</a:t>
            </a:r>
          </a:p>
          <a:p>
            <a:pPr algn="ctr"/>
            <a:endParaRPr lang="en-US" sz="2800" b="1" dirty="0" smtClean="0">
              <a:solidFill>
                <a:schemeClr val="accent3">
                  <a:lumMod val="50000"/>
                </a:schemeClr>
              </a:solidFill>
            </a:endParaRPr>
          </a:p>
          <a:p>
            <a:endParaRPr lang="en-US" sz="2800" b="1" dirty="0" smtClean="0">
              <a:solidFill>
                <a:schemeClr val="accent3">
                  <a:lumMod val="50000"/>
                </a:schemeClr>
              </a:solidFill>
            </a:endParaRPr>
          </a:p>
          <a:p>
            <a:endParaRPr lang="en-US" sz="2800" b="1" dirty="0" smtClean="0">
              <a:solidFill>
                <a:schemeClr val="accent3">
                  <a:lumMod val="50000"/>
                </a:schemeClr>
              </a:solidFill>
            </a:endParaRPr>
          </a:p>
          <a:p>
            <a:endParaRPr lang="en-US" sz="2800" b="1" dirty="0" smtClean="0">
              <a:solidFill>
                <a:schemeClr val="accent3">
                  <a:lumMod val="50000"/>
                </a:schemeClr>
              </a:solidFill>
            </a:endParaRPr>
          </a:p>
          <a:p>
            <a:endParaRPr lang="en-US" sz="2800" b="1" dirty="0" smtClean="0">
              <a:solidFill>
                <a:schemeClr val="accent3">
                  <a:lumMod val="50000"/>
                </a:schemeClr>
              </a:solidFill>
            </a:endParaRPr>
          </a:p>
          <a:p>
            <a:endParaRPr lang="en-US" sz="2800" b="1" dirty="0" smtClean="0">
              <a:solidFill>
                <a:schemeClr val="accent3">
                  <a:lumMod val="50000"/>
                </a:schemeClr>
              </a:solidFill>
            </a:endParaRPr>
          </a:p>
          <a:p>
            <a:pPr algn="ctr"/>
            <a:endParaRPr lang="en-US" sz="2800" b="1" dirty="0" smtClean="0">
              <a:solidFill>
                <a:schemeClr val="accent3">
                  <a:lumMod val="50000"/>
                </a:schemeClr>
              </a:solidFill>
            </a:endParaRPr>
          </a:p>
        </p:txBody>
      </p:sp>
      <p:graphicFrame>
        <p:nvGraphicFramePr>
          <p:cNvPr id="4" name="Table 3"/>
          <p:cNvGraphicFramePr>
            <a:graphicFrameLocks noGrp="1"/>
          </p:cNvGraphicFramePr>
          <p:nvPr/>
        </p:nvGraphicFramePr>
        <p:xfrm>
          <a:off x="1676400" y="2133600"/>
          <a:ext cx="6096000" cy="3708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5" name="Table 4"/>
          <p:cNvGraphicFramePr>
            <a:graphicFrameLocks noGrp="1"/>
          </p:cNvGraphicFramePr>
          <p:nvPr/>
        </p:nvGraphicFramePr>
        <p:xfrm>
          <a:off x="1676400" y="3820160"/>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nvGraphicFramePr>
        <p:xfrm>
          <a:off x="1676400" y="2971800"/>
          <a:ext cx="6095999" cy="37084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TextBox 8"/>
          <p:cNvSpPr txBox="1"/>
          <p:nvPr/>
        </p:nvSpPr>
        <p:spPr>
          <a:xfrm>
            <a:off x="533400" y="4705052"/>
            <a:ext cx="8001000" cy="2000548"/>
          </a:xfrm>
          <a:prstGeom prst="rect">
            <a:avLst/>
          </a:prstGeom>
          <a:noFill/>
        </p:spPr>
        <p:txBody>
          <a:bodyPr wrap="square" rtlCol="0">
            <a:spAutoFit/>
          </a:bodyPr>
          <a:lstStyle/>
          <a:p>
            <a:r>
              <a:rPr lang="en-US" sz="2400" b="1" dirty="0" smtClean="0">
                <a:solidFill>
                  <a:schemeClr val="accent4">
                    <a:lumMod val="75000"/>
                  </a:schemeClr>
                </a:solidFill>
              </a:rPr>
              <a:t>This teaches students the misconception that fractions have the smaller number on top and the bigger one on the bottom, and has no examples with zeros.   The presentation should include examples such as 8/5, 0/7, and 5/5.</a:t>
            </a:r>
          </a:p>
          <a:p>
            <a:pPr algn="ctr"/>
            <a:r>
              <a:rPr lang="en-US" sz="2800" b="1" i="1" dirty="0" smtClean="0">
                <a:solidFill>
                  <a:schemeClr val="accent1">
                    <a:lumMod val="50000"/>
                  </a:schemeClr>
                </a:solidFill>
              </a:rPr>
              <a:t>Let’s try another example.  What’s wrong here?</a:t>
            </a:r>
            <a:endParaRPr lang="en-US" sz="2800" b="1" i="1" dirty="0">
              <a:solidFill>
                <a:schemeClr val="accent1">
                  <a:lumMod val="50000"/>
                </a:schemeClr>
              </a:solidFill>
            </a:endParaRPr>
          </a:p>
        </p:txBody>
      </p:sp>
      <p:graphicFrame>
        <p:nvGraphicFramePr>
          <p:cNvPr id="10" name="Object 9"/>
          <p:cNvGraphicFramePr>
            <a:graphicFrameLocks noChangeAspect="1"/>
          </p:cNvGraphicFramePr>
          <p:nvPr/>
        </p:nvGraphicFramePr>
        <p:xfrm>
          <a:off x="990600" y="1905000"/>
          <a:ext cx="457200" cy="806450"/>
        </p:xfrm>
        <a:graphic>
          <a:graphicData uri="http://schemas.openxmlformats.org/presentationml/2006/ole">
            <p:oleObj spid="_x0000_s7169" name="Equation" r:id="rId3" imgW="139680" imgH="393480" progId="Equation.3">
              <p:embed/>
            </p:oleObj>
          </a:graphicData>
        </a:graphic>
      </p:graphicFrame>
      <p:graphicFrame>
        <p:nvGraphicFramePr>
          <p:cNvPr id="7170" name="Object 2"/>
          <p:cNvGraphicFramePr>
            <a:graphicFrameLocks noChangeAspect="1"/>
          </p:cNvGraphicFramePr>
          <p:nvPr/>
        </p:nvGraphicFramePr>
        <p:xfrm>
          <a:off x="969963" y="2774950"/>
          <a:ext cx="498475" cy="806450"/>
        </p:xfrm>
        <a:graphic>
          <a:graphicData uri="http://schemas.openxmlformats.org/presentationml/2006/ole">
            <p:oleObj spid="_x0000_s7170" name="Equation" r:id="rId4" imgW="152280" imgH="393480" progId="Equation.3">
              <p:embed/>
            </p:oleObj>
          </a:graphicData>
        </a:graphic>
      </p:graphicFrame>
      <p:graphicFrame>
        <p:nvGraphicFramePr>
          <p:cNvPr id="7171" name="Object 3"/>
          <p:cNvGraphicFramePr>
            <a:graphicFrameLocks noChangeAspect="1"/>
          </p:cNvGraphicFramePr>
          <p:nvPr/>
        </p:nvGraphicFramePr>
        <p:xfrm>
          <a:off x="990600" y="3689350"/>
          <a:ext cx="498475" cy="806450"/>
        </p:xfrm>
        <a:graphic>
          <a:graphicData uri="http://schemas.openxmlformats.org/presentationml/2006/ole">
            <p:oleObj spid="_x0000_s7171" name="Equation" r:id="rId5" imgW="15228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Designing Instruction</a:t>
            </a:r>
            <a:endParaRPr lang="en-US" sz="4000" dirty="0"/>
          </a:p>
        </p:txBody>
      </p:sp>
      <p:sp>
        <p:nvSpPr>
          <p:cNvPr id="7" name="TextBox 6"/>
          <p:cNvSpPr txBox="1"/>
          <p:nvPr/>
        </p:nvSpPr>
        <p:spPr>
          <a:xfrm>
            <a:off x="228600" y="1219200"/>
            <a:ext cx="8686800" cy="3539430"/>
          </a:xfrm>
          <a:prstGeom prst="rect">
            <a:avLst/>
          </a:prstGeom>
          <a:noFill/>
        </p:spPr>
        <p:txBody>
          <a:bodyPr wrap="square" rtlCol="0">
            <a:spAutoFit/>
          </a:bodyPr>
          <a:lstStyle/>
          <a:p>
            <a:pPr algn="ctr"/>
            <a:r>
              <a:rPr lang="en-US" sz="2800" b="1" dirty="0" smtClean="0">
                <a:solidFill>
                  <a:schemeClr val="accent3">
                    <a:lumMod val="50000"/>
                  </a:schemeClr>
                </a:solidFill>
              </a:rPr>
              <a:t>Teacher: “This line is horizontal”</a:t>
            </a:r>
          </a:p>
          <a:p>
            <a:endParaRPr lang="en-US" sz="2800" b="1" dirty="0" smtClean="0">
              <a:solidFill>
                <a:schemeClr val="accent3">
                  <a:lumMod val="50000"/>
                </a:schemeClr>
              </a:solidFill>
            </a:endParaRPr>
          </a:p>
          <a:p>
            <a:endParaRPr lang="en-US" sz="2800" b="1" dirty="0" smtClean="0">
              <a:solidFill>
                <a:schemeClr val="accent3">
                  <a:lumMod val="50000"/>
                </a:schemeClr>
              </a:solidFill>
            </a:endParaRPr>
          </a:p>
          <a:p>
            <a:pPr algn="ctr"/>
            <a:r>
              <a:rPr lang="en-US" sz="2800" b="1" dirty="0" smtClean="0">
                <a:solidFill>
                  <a:schemeClr val="accent3">
                    <a:lumMod val="50000"/>
                  </a:schemeClr>
                </a:solidFill>
              </a:rPr>
              <a:t>Teacher:  “This line is not horizontal”</a:t>
            </a:r>
          </a:p>
          <a:p>
            <a:pPr algn="ctr"/>
            <a:endParaRPr lang="en-US" sz="2800" b="1" dirty="0" smtClean="0">
              <a:solidFill>
                <a:schemeClr val="accent3">
                  <a:lumMod val="50000"/>
                </a:schemeClr>
              </a:solidFill>
            </a:endParaRPr>
          </a:p>
          <a:p>
            <a:pPr algn="ctr"/>
            <a:endParaRPr lang="en-US" sz="2800" b="1" dirty="0" smtClean="0">
              <a:solidFill>
                <a:schemeClr val="accent3">
                  <a:lumMod val="50000"/>
                </a:schemeClr>
              </a:solidFill>
            </a:endParaRPr>
          </a:p>
          <a:p>
            <a:pPr algn="ctr"/>
            <a:endParaRPr lang="en-US" sz="2800" b="1" dirty="0" smtClean="0">
              <a:solidFill>
                <a:schemeClr val="accent3">
                  <a:lumMod val="50000"/>
                </a:schemeClr>
              </a:solidFill>
            </a:endParaRPr>
          </a:p>
          <a:p>
            <a:pPr algn="ctr"/>
            <a:endParaRPr lang="en-US" sz="2800" b="1" dirty="0" smtClean="0">
              <a:solidFill>
                <a:schemeClr val="accent3">
                  <a:lumMod val="50000"/>
                </a:schemeClr>
              </a:solidFill>
            </a:endParaRPr>
          </a:p>
        </p:txBody>
      </p:sp>
      <p:sp>
        <p:nvSpPr>
          <p:cNvPr id="9" name="TextBox 8"/>
          <p:cNvSpPr txBox="1"/>
          <p:nvPr/>
        </p:nvSpPr>
        <p:spPr>
          <a:xfrm>
            <a:off x="533400" y="4876800"/>
            <a:ext cx="8001000" cy="1569660"/>
          </a:xfrm>
          <a:prstGeom prst="rect">
            <a:avLst/>
          </a:prstGeom>
          <a:noFill/>
        </p:spPr>
        <p:txBody>
          <a:bodyPr wrap="square" rtlCol="0">
            <a:spAutoFit/>
          </a:bodyPr>
          <a:lstStyle/>
          <a:p>
            <a:r>
              <a:rPr lang="en-US" sz="2400" b="1" dirty="0" smtClean="0">
                <a:solidFill>
                  <a:schemeClr val="accent4">
                    <a:lumMod val="75000"/>
                  </a:schemeClr>
                </a:solidFill>
              </a:rPr>
              <a:t>This violates the “difference principle”, which states that  examples and non-examples should be alike except for the critical feature you are trying to teach.  Students will think that a line has to be vertical to be “not horizontal”.</a:t>
            </a:r>
            <a:endParaRPr lang="en-US" sz="2800" b="1" i="1" dirty="0">
              <a:solidFill>
                <a:schemeClr val="accent4">
                  <a:lumMod val="75000"/>
                </a:schemeClr>
              </a:solidFill>
            </a:endParaRPr>
          </a:p>
        </p:txBody>
      </p:sp>
      <p:cxnSp>
        <p:nvCxnSpPr>
          <p:cNvPr id="13" name="Straight Connector 12"/>
          <p:cNvCxnSpPr/>
          <p:nvPr/>
        </p:nvCxnSpPr>
        <p:spPr>
          <a:xfrm rot="5400000">
            <a:off x="4381500" y="3924300"/>
            <a:ext cx="12954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305300" y="2095500"/>
            <a:ext cx="1295400" cy="0"/>
          </a:xfrm>
          <a:prstGeom prst="line">
            <a:avLst/>
          </a:prstGeom>
          <a:ln w="76200">
            <a:solidFill>
              <a:schemeClr val="accent2">
                <a:lumMod val="75000"/>
              </a:schemeClr>
            </a:solidFill>
          </a:ln>
          <a:scene3d>
            <a:camera prst="orthographicFront">
              <a:rot lat="0" lon="0" rev="5400000"/>
            </a:camera>
            <a:lightRig rig="threePt" dir="t"/>
          </a:scene3d>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85800" y="4953000"/>
            <a:ext cx="8153400" cy="1200329"/>
          </a:xfrm>
          <a:prstGeom prst="rect">
            <a:avLst/>
          </a:prstGeom>
          <a:noFill/>
        </p:spPr>
        <p:txBody>
          <a:bodyPr wrap="square" rtlCol="0">
            <a:spAutoFit/>
          </a:bodyPr>
          <a:lstStyle/>
          <a:p>
            <a:r>
              <a:rPr lang="en-US" sz="2400" b="1" dirty="0" smtClean="0">
                <a:solidFill>
                  <a:schemeClr val="accent4">
                    <a:lumMod val="75000"/>
                  </a:schemeClr>
                </a:solidFill>
              </a:rPr>
              <a:t>Here is how the presentation should be corrected.  It shows the minimum difference needed to communicate what “not horizontal” means.</a:t>
            </a:r>
          </a:p>
        </p:txBody>
      </p:sp>
      <p:cxnSp>
        <p:nvCxnSpPr>
          <p:cNvPr id="18" name="Straight Connector 17"/>
          <p:cNvCxnSpPr/>
          <p:nvPr/>
        </p:nvCxnSpPr>
        <p:spPr>
          <a:xfrm rot="5400000">
            <a:off x="4457700" y="3695700"/>
            <a:ext cx="1295400" cy="0"/>
          </a:xfrm>
          <a:prstGeom prst="line">
            <a:avLst/>
          </a:prstGeom>
          <a:ln w="76200">
            <a:solidFill>
              <a:schemeClr val="accent2">
                <a:lumMod val="75000"/>
              </a:schemeClr>
            </a:solidFill>
          </a:ln>
          <a:scene3d>
            <a:camera prst="orthographicFront">
              <a:rot lat="0" lon="0" rev="5700000"/>
            </a:camera>
            <a:lightRig rig="threePt" dir="t"/>
          </a:scene3d>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2103" y="6626423"/>
            <a:ext cx="4445063" cy="307777"/>
          </a:xfrm>
          <a:prstGeom prst="rect">
            <a:avLst/>
          </a:prstGeom>
          <a:noFill/>
        </p:spPr>
        <p:txBody>
          <a:bodyPr wrap="none" rtlCol="0">
            <a:spAutoFit/>
          </a:bodyPr>
          <a:lstStyle/>
          <a:p>
            <a:r>
              <a:rPr lang="en-US" sz="1400" dirty="0" smtClean="0"/>
              <a:t>Example from “Introduction to Direct Instruction”, page 33</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1+#ppt_w/2"/>
                                          </p:val>
                                        </p:tav>
                                        <p:tav tm="100000">
                                          <p:val>
                                            <p:strVal val="#ppt_x"/>
                                          </p:val>
                                        </p:tav>
                                      </p:tavLst>
                                    </p:anim>
                                    <p:anim calcmode="lin" valueType="num">
                                      <p:cBhvr additive="base">
                                        <p:cTn id="16" dur="500" fill="hold"/>
                                        <p:tgtEl>
                                          <p:spTgt spid="18"/>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1+#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par>
                                <p:cTn id="21" presetID="2" presetClass="exit" presetSubtype="8" fill="hold" grpId="1" nodeType="withEffect">
                                  <p:stCondLst>
                                    <p:cond delay="0"/>
                                  </p:stCondLst>
                                  <p:childTnLst>
                                    <p:anim calcmode="lin" valueType="num">
                                      <p:cBhvr additive="base">
                                        <p:cTn id="22" dur="500"/>
                                        <p:tgtEl>
                                          <p:spTgt spid="9"/>
                                        </p:tgtEl>
                                        <p:attrNameLst>
                                          <p:attrName>ppt_x</p:attrName>
                                        </p:attrNameLst>
                                      </p:cBhvr>
                                      <p:tavLst>
                                        <p:tav tm="0">
                                          <p:val>
                                            <p:strVal val="ppt_x"/>
                                          </p:val>
                                        </p:tav>
                                        <p:tav tm="100000">
                                          <p:val>
                                            <p:strVal val="0-ppt_w/2"/>
                                          </p:val>
                                        </p:tav>
                                      </p:tavLst>
                                    </p:anim>
                                    <p:anim calcmode="lin" valueType="num">
                                      <p:cBhvr additive="base">
                                        <p:cTn id="23" dur="500"/>
                                        <p:tgtEl>
                                          <p:spTgt spid="9"/>
                                        </p:tgtEl>
                                        <p:attrNameLst>
                                          <p:attrName>ppt_y</p:attrName>
                                        </p:attrNameLst>
                                      </p:cBhvr>
                                      <p:tavLst>
                                        <p:tav tm="0">
                                          <p:val>
                                            <p:strVal val="ppt_y"/>
                                          </p:val>
                                        </p:tav>
                                        <p:tav tm="100000">
                                          <p:val>
                                            <p:strVal val="ppt_y"/>
                                          </p:val>
                                        </p:tav>
                                      </p:tavLst>
                                    </p:anim>
                                    <p:set>
                                      <p:cBhvr>
                                        <p:cTn id="24" dur="1" fill="hold">
                                          <p:stCondLst>
                                            <p:cond delay="499"/>
                                          </p:stCondLst>
                                        </p:cTn>
                                        <p:tgtEl>
                                          <p:spTgt spid="9"/>
                                        </p:tgtEl>
                                        <p:attrNameLst>
                                          <p:attrName>style.visibility</p:attrName>
                                        </p:attrNameLst>
                                      </p:cBhvr>
                                      <p:to>
                                        <p:strVal val="hidden"/>
                                      </p:to>
                                    </p:set>
                                  </p:childTnLst>
                                </p:cTn>
                              </p:par>
                              <p:par>
                                <p:cTn id="25" presetID="2" presetClass="exit" presetSubtype="8" fill="hold" nodeType="withEffect">
                                  <p:stCondLst>
                                    <p:cond delay="0"/>
                                  </p:stCondLst>
                                  <p:childTnLst>
                                    <p:anim calcmode="lin" valueType="num">
                                      <p:cBhvr additive="base">
                                        <p:cTn id="26" dur="500"/>
                                        <p:tgtEl>
                                          <p:spTgt spid="13"/>
                                        </p:tgtEl>
                                        <p:attrNameLst>
                                          <p:attrName>ppt_x</p:attrName>
                                        </p:attrNameLst>
                                      </p:cBhvr>
                                      <p:tavLst>
                                        <p:tav tm="0">
                                          <p:val>
                                            <p:strVal val="ppt_x"/>
                                          </p:val>
                                        </p:tav>
                                        <p:tav tm="100000">
                                          <p:val>
                                            <p:strVal val="0-ppt_w/2"/>
                                          </p:val>
                                        </p:tav>
                                      </p:tavLst>
                                    </p:anim>
                                    <p:anim calcmode="lin" valueType="num">
                                      <p:cBhvr additive="base">
                                        <p:cTn id="27" dur="500"/>
                                        <p:tgtEl>
                                          <p:spTgt spid="13"/>
                                        </p:tgtEl>
                                        <p:attrNameLst>
                                          <p:attrName>ppt_y</p:attrName>
                                        </p:attrNameLst>
                                      </p:cBhvr>
                                      <p:tavLst>
                                        <p:tav tm="0">
                                          <p:val>
                                            <p:strVal val="ppt_y"/>
                                          </p:val>
                                        </p:tav>
                                        <p:tav tm="100000">
                                          <p:val>
                                            <p:strVal val="ppt_y"/>
                                          </p:val>
                                        </p:tav>
                                      </p:tavLst>
                                    </p:anim>
                                    <p:set>
                                      <p:cBhvr>
                                        <p:cTn id="28"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Designing Instruction</a:t>
            </a:r>
            <a:endParaRPr lang="en-US" sz="4000" dirty="0"/>
          </a:p>
        </p:txBody>
      </p:sp>
      <p:sp>
        <p:nvSpPr>
          <p:cNvPr id="7" name="TextBox 6"/>
          <p:cNvSpPr txBox="1"/>
          <p:nvPr/>
        </p:nvSpPr>
        <p:spPr>
          <a:xfrm>
            <a:off x="228600" y="1219200"/>
            <a:ext cx="8686800" cy="2246769"/>
          </a:xfrm>
          <a:prstGeom prst="rect">
            <a:avLst/>
          </a:prstGeom>
          <a:noFill/>
        </p:spPr>
        <p:txBody>
          <a:bodyPr wrap="square" rtlCol="0">
            <a:spAutoFit/>
          </a:bodyPr>
          <a:lstStyle/>
          <a:p>
            <a:pPr algn="ctr"/>
            <a:r>
              <a:rPr lang="en-US" sz="2800" b="1" dirty="0" smtClean="0">
                <a:solidFill>
                  <a:schemeClr val="accent3">
                    <a:lumMod val="50000"/>
                  </a:schemeClr>
                </a:solidFill>
              </a:rPr>
              <a:t>How you juxtapose examples matters.</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We’ll illustrate by teaching you something.</a:t>
            </a:r>
          </a:p>
          <a:p>
            <a:endParaRPr lang="en-US" sz="2800" b="1" dirty="0" smtClean="0">
              <a:solidFill>
                <a:schemeClr val="accent3">
                  <a:lumMod val="50000"/>
                </a:schemeClr>
              </a:solidFill>
            </a:endParaRPr>
          </a:p>
          <a:p>
            <a:endParaRPr lang="en-US" sz="2800" b="1" dirty="0" smtClean="0">
              <a:solidFill>
                <a:schemeClr val="accent3">
                  <a:lumMod val="50000"/>
                </a:schemeClr>
              </a:solidFill>
            </a:endParaRPr>
          </a:p>
        </p:txBody>
      </p:sp>
      <p:sp>
        <p:nvSpPr>
          <p:cNvPr id="9" name="TextBox 8"/>
          <p:cNvSpPr txBox="1"/>
          <p:nvPr/>
        </p:nvSpPr>
        <p:spPr>
          <a:xfrm>
            <a:off x="533400" y="5862935"/>
            <a:ext cx="8305800" cy="830997"/>
          </a:xfrm>
          <a:prstGeom prst="rect">
            <a:avLst/>
          </a:prstGeom>
          <a:noFill/>
        </p:spPr>
        <p:txBody>
          <a:bodyPr wrap="square" rtlCol="0">
            <a:spAutoFit/>
          </a:bodyPr>
          <a:lstStyle/>
          <a:p>
            <a:r>
              <a:rPr lang="en-US" sz="2400" b="1" dirty="0" smtClean="0">
                <a:solidFill>
                  <a:schemeClr val="accent4">
                    <a:lumMod val="75000"/>
                  </a:schemeClr>
                </a:solidFill>
              </a:rPr>
              <a:t>You can generalize to new, untaught examples because the sequence quickly taught you what “</a:t>
            </a:r>
            <a:r>
              <a:rPr lang="en-US" sz="2400" b="1" dirty="0" err="1" smtClean="0">
                <a:solidFill>
                  <a:schemeClr val="accent4">
                    <a:lumMod val="75000"/>
                  </a:schemeClr>
                </a:solidFill>
              </a:rPr>
              <a:t>vudged</a:t>
            </a:r>
            <a:r>
              <a:rPr lang="en-US" sz="2400" b="1" dirty="0" smtClean="0">
                <a:solidFill>
                  <a:schemeClr val="accent4">
                    <a:lumMod val="75000"/>
                  </a:schemeClr>
                </a:solidFill>
              </a:rPr>
              <a:t>” meant.</a:t>
            </a:r>
            <a:endParaRPr lang="en-US" sz="2800" b="1" i="1" dirty="0">
              <a:solidFill>
                <a:schemeClr val="accent4">
                  <a:lumMod val="75000"/>
                </a:schemeClr>
              </a:solidFill>
            </a:endParaRPr>
          </a:p>
        </p:txBody>
      </p:sp>
      <p:pic>
        <p:nvPicPr>
          <p:cNvPr id="43010" name="Picture 2" descr="http://psych.athabascau.ca/html/387/OpenModules/Engelmann/sv16016019.gif"/>
          <p:cNvPicPr>
            <a:picLocks noChangeAspect="1" noChangeArrowheads="1"/>
          </p:cNvPicPr>
          <p:nvPr/>
        </p:nvPicPr>
        <p:blipFill>
          <a:blip r:embed="rId2" cstate="print"/>
          <a:srcRect/>
          <a:stretch>
            <a:fillRect/>
          </a:stretch>
        </p:blipFill>
        <p:spPr bwMode="auto">
          <a:xfrm>
            <a:off x="2057400" y="2819400"/>
            <a:ext cx="5541280" cy="2667000"/>
          </a:xfrm>
          <a:prstGeom prst="rect">
            <a:avLst/>
          </a:prstGeom>
          <a:noFill/>
        </p:spPr>
      </p:pic>
      <p:sp>
        <p:nvSpPr>
          <p:cNvPr id="10" name="TextBox 9"/>
          <p:cNvSpPr txBox="1"/>
          <p:nvPr/>
        </p:nvSpPr>
        <p:spPr>
          <a:xfrm>
            <a:off x="82103" y="6626423"/>
            <a:ext cx="7087581" cy="307777"/>
          </a:xfrm>
          <a:prstGeom prst="rect">
            <a:avLst/>
          </a:prstGeom>
          <a:noFill/>
        </p:spPr>
        <p:txBody>
          <a:bodyPr wrap="none" rtlCol="0">
            <a:spAutoFit/>
          </a:bodyPr>
          <a:lstStyle/>
          <a:p>
            <a:r>
              <a:rPr lang="en-US" sz="1400" dirty="0" smtClean="0"/>
              <a:t>Illustration from http://psych.athabascau.ca/html/387/OpenModules/Engelmann/theory.shtml</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Designing Instruction</a:t>
            </a:r>
            <a:endParaRPr lang="en-US" sz="4000" dirty="0"/>
          </a:p>
        </p:txBody>
      </p:sp>
      <p:sp>
        <p:nvSpPr>
          <p:cNvPr id="7" name="TextBox 6"/>
          <p:cNvSpPr txBox="1"/>
          <p:nvPr/>
        </p:nvSpPr>
        <p:spPr>
          <a:xfrm>
            <a:off x="228600" y="1219200"/>
            <a:ext cx="8686800" cy="4832092"/>
          </a:xfrm>
          <a:prstGeom prst="rect">
            <a:avLst/>
          </a:prstGeom>
          <a:noFill/>
        </p:spPr>
        <p:txBody>
          <a:bodyPr wrap="square" rtlCol="0">
            <a:spAutoFit/>
          </a:bodyPr>
          <a:lstStyle/>
          <a:p>
            <a:pPr algn="ctr"/>
            <a:r>
              <a:rPr lang="en-US" sz="2800" b="1" dirty="0" smtClean="0">
                <a:solidFill>
                  <a:schemeClr val="accent3">
                    <a:lumMod val="50000"/>
                  </a:schemeClr>
                </a:solidFill>
              </a:rPr>
              <a:t>The kinds of problems students are assigned also need to reflect a full range of examples.</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American teachers tend to assign fraction problems that involve pizzas, pies, and other concrete items.</a:t>
            </a:r>
            <a:r>
              <a:rPr lang="en-US" sz="2800" b="1" baseline="30000" dirty="0" smtClean="0">
                <a:solidFill>
                  <a:schemeClr val="accent3">
                    <a:lumMod val="50000"/>
                  </a:schemeClr>
                </a:solidFill>
              </a:rPr>
              <a:t>1</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Chinese teachers assign a full range of problems that use the concept of fractions in more abstract ways, such as work problems: “If Fred can finish a job in 5 hours and John can finish the same job in 3 hours, how long will it take both of them to finish it.”</a:t>
            </a:r>
          </a:p>
        </p:txBody>
      </p:sp>
      <p:sp>
        <p:nvSpPr>
          <p:cNvPr id="6" name="TextBox 5"/>
          <p:cNvSpPr txBox="1"/>
          <p:nvPr/>
        </p:nvSpPr>
        <p:spPr>
          <a:xfrm>
            <a:off x="609600" y="6400800"/>
            <a:ext cx="8077200" cy="369332"/>
          </a:xfrm>
          <a:prstGeom prst="rect">
            <a:avLst/>
          </a:prstGeom>
          <a:noFill/>
        </p:spPr>
        <p:txBody>
          <a:bodyPr wrap="square" rtlCol="0">
            <a:spAutoFit/>
          </a:bodyPr>
          <a:lstStyle/>
          <a:p>
            <a:r>
              <a:rPr lang="en-US" baseline="30000" dirty="0" smtClean="0"/>
              <a:t>1</a:t>
            </a:r>
            <a:r>
              <a:rPr lang="en-US" dirty="0" smtClean="0"/>
              <a:t> “Knowing and Teaching Elementary Mathematics”, </a:t>
            </a:r>
            <a:r>
              <a:rPr lang="en-US" dirty="0" err="1" smtClean="0"/>
              <a:t>Liping</a:t>
            </a:r>
            <a:r>
              <a:rPr lang="en-US" dirty="0" smtClean="0"/>
              <a:t> Ma, page 76</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Designing Instruction</a:t>
            </a:r>
            <a:endParaRPr lang="en-US" sz="4000" dirty="0"/>
          </a:p>
        </p:txBody>
      </p:sp>
      <p:sp>
        <p:nvSpPr>
          <p:cNvPr id="7" name="TextBox 6"/>
          <p:cNvSpPr txBox="1"/>
          <p:nvPr/>
        </p:nvSpPr>
        <p:spPr>
          <a:xfrm>
            <a:off x="228600" y="1219200"/>
            <a:ext cx="8686800" cy="954107"/>
          </a:xfrm>
          <a:prstGeom prst="rect">
            <a:avLst/>
          </a:prstGeom>
          <a:noFill/>
        </p:spPr>
        <p:txBody>
          <a:bodyPr wrap="square" rtlCol="0">
            <a:spAutoFit/>
          </a:bodyPr>
          <a:lstStyle/>
          <a:p>
            <a:pPr algn="ctr"/>
            <a:r>
              <a:rPr lang="en-US" sz="2800" b="1" dirty="0" smtClean="0">
                <a:solidFill>
                  <a:schemeClr val="accent3">
                    <a:lumMod val="50000"/>
                  </a:schemeClr>
                </a:solidFill>
              </a:rPr>
              <a:t>Generally speaking, there are four forms of knowledge, each of which has an associated presentation technique.  </a:t>
            </a:r>
          </a:p>
        </p:txBody>
      </p:sp>
      <p:graphicFrame>
        <p:nvGraphicFramePr>
          <p:cNvPr id="10" name="Table 9"/>
          <p:cNvGraphicFramePr>
            <a:graphicFrameLocks noGrp="1"/>
          </p:cNvGraphicFramePr>
          <p:nvPr/>
        </p:nvGraphicFramePr>
        <p:xfrm>
          <a:off x="381000" y="2225040"/>
          <a:ext cx="8458200" cy="4480560"/>
        </p:xfrm>
        <a:graphic>
          <a:graphicData uri="http://schemas.openxmlformats.org/drawingml/2006/table">
            <a:tbl>
              <a:tblPr firstRow="1" bandRow="1">
                <a:tableStyleId>{5C22544A-7EE6-4342-B048-85BDC9FD1C3A}</a:tableStyleId>
              </a:tblPr>
              <a:tblGrid>
                <a:gridCol w="1905000"/>
                <a:gridCol w="3124200"/>
                <a:gridCol w="3429000"/>
              </a:tblGrid>
              <a:tr h="304801">
                <a:tc>
                  <a:txBody>
                    <a:bodyPr/>
                    <a:lstStyle/>
                    <a:p>
                      <a:pPr algn="ctr"/>
                      <a:r>
                        <a:rPr lang="en-US" sz="2400" dirty="0" smtClean="0"/>
                        <a:t>Form</a:t>
                      </a:r>
                      <a:endParaRPr lang="en-US" sz="2400" dirty="0"/>
                    </a:p>
                  </a:txBody>
                  <a:tcPr/>
                </a:tc>
                <a:tc>
                  <a:txBody>
                    <a:bodyPr/>
                    <a:lstStyle/>
                    <a:p>
                      <a:pPr algn="ctr"/>
                      <a:r>
                        <a:rPr lang="en-US" sz="2400" dirty="0" smtClean="0"/>
                        <a:t>Example</a:t>
                      </a:r>
                      <a:endParaRPr lang="en-US" sz="2400" dirty="0"/>
                    </a:p>
                  </a:txBody>
                  <a:tcPr/>
                </a:tc>
                <a:tc>
                  <a:txBody>
                    <a:bodyPr/>
                    <a:lstStyle/>
                    <a:p>
                      <a:pPr algn="ctr"/>
                      <a:r>
                        <a:rPr lang="en-US" sz="2400" dirty="0" smtClean="0"/>
                        <a:t>Teaching Technique</a:t>
                      </a:r>
                      <a:endParaRPr lang="en-US" sz="2400" dirty="0"/>
                    </a:p>
                  </a:txBody>
                  <a:tcPr/>
                </a:tc>
              </a:tr>
              <a:tr h="685801">
                <a:tc>
                  <a:txBody>
                    <a:bodyPr/>
                    <a:lstStyle/>
                    <a:p>
                      <a:r>
                        <a:rPr lang="en-US" sz="2400" dirty="0" smtClean="0"/>
                        <a:t>Verbal Association</a:t>
                      </a:r>
                      <a:endParaRPr lang="en-US" sz="2400" dirty="0"/>
                    </a:p>
                  </a:txBody>
                  <a:tcPr/>
                </a:tc>
                <a:tc>
                  <a:txBody>
                    <a:bodyPr/>
                    <a:lstStyle/>
                    <a:p>
                      <a:r>
                        <a:rPr lang="en-US" sz="2400" dirty="0" smtClean="0"/>
                        <a:t>“A, E, I, O, and U” are vowels.</a:t>
                      </a:r>
                      <a:endParaRPr lang="en-US" sz="2400" dirty="0"/>
                    </a:p>
                  </a:txBody>
                  <a:tcPr/>
                </a:tc>
                <a:tc>
                  <a:txBody>
                    <a:bodyPr/>
                    <a:lstStyle/>
                    <a:p>
                      <a:r>
                        <a:rPr lang="en-US" sz="2400" dirty="0" smtClean="0"/>
                        <a:t>Present this one example.</a:t>
                      </a:r>
                      <a:endParaRPr lang="en-US" sz="2400" dirty="0"/>
                    </a:p>
                  </a:txBody>
                  <a:tcPr/>
                </a:tc>
              </a:tr>
              <a:tr h="624841">
                <a:tc>
                  <a:txBody>
                    <a:bodyPr/>
                    <a:lstStyle/>
                    <a:p>
                      <a:r>
                        <a:rPr lang="en-US" sz="2400" dirty="0" smtClean="0"/>
                        <a:t>Concept</a:t>
                      </a:r>
                      <a:endParaRPr lang="en-US" sz="2400" dirty="0"/>
                    </a:p>
                  </a:txBody>
                  <a:tcPr/>
                </a:tc>
                <a:tc>
                  <a:txBody>
                    <a:bodyPr/>
                    <a:lstStyle/>
                    <a:p>
                      <a:r>
                        <a:rPr lang="en-US" sz="2400" dirty="0" smtClean="0"/>
                        <a:t>Vehicle</a:t>
                      </a:r>
                      <a:endParaRPr lang="en-US" sz="2400" dirty="0"/>
                    </a:p>
                  </a:txBody>
                  <a:tcPr/>
                </a:tc>
                <a:tc>
                  <a:txBody>
                    <a:bodyPr/>
                    <a:lstStyle/>
                    <a:p>
                      <a:r>
                        <a:rPr lang="en-US" sz="2400" dirty="0" smtClean="0"/>
                        <a:t>Present examples of vehicles and non-vehicles.</a:t>
                      </a:r>
                      <a:endParaRPr lang="en-US" sz="2400" dirty="0"/>
                    </a:p>
                  </a:txBody>
                  <a:tcPr/>
                </a:tc>
              </a:tr>
              <a:tr h="716281">
                <a:tc>
                  <a:txBody>
                    <a:bodyPr/>
                    <a:lstStyle/>
                    <a:p>
                      <a:r>
                        <a:rPr lang="en-US" sz="2400" dirty="0" smtClean="0"/>
                        <a:t>Rule Relationship</a:t>
                      </a:r>
                      <a:endParaRPr lang="en-US" sz="2400" dirty="0"/>
                    </a:p>
                  </a:txBody>
                  <a:tcPr/>
                </a:tc>
                <a:tc>
                  <a:txBody>
                    <a:bodyPr/>
                    <a:lstStyle/>
                    <a:p>
                      <a:r>
                        <a:rPr lang="en-US" sz="2400" dirty="0" smtClean="0"/>
                        <a:t>The higher the temperature, the more atoms move.</a:t>
                      </a:r>
                      <a:endParaRPr lang="en-US" sz="2400" dirty="0"/>
                    </a:p>
                  </a:txBody>
                  <a:tcPr/>
                </a:tc>
                <a:tc>
                  <a:txBody>
                    <a:bodyPr/>
                    <a:lstStyle/>
                    <a:p>
                      <a:r>
                        <a:rPr lang="en-US" sz="2400" dirty="0" smtClean="0"/>
                        <a:t>Present  examples and non-examples of the rule.</a:t>
                      </a:r>
                      <a:endParaRPr lang="en-US" sz="2400" dirty="0"/>
                    </a:p>
                  </a:txBody>
                  <a:tcPr/>
                </a:tc>
              </a:tr>
              <a:tr h="1126565">
                <a:tc>
                  <a:txBody>
                    <a:bodyPr/>
                    <a:lstStyle/>
                    <a:p>
                      <a:r>
                        <a:rPr lang="en-US" sz="2400" dirty="0" smtClean="0"/>
                        <a:t>Cognitive Strategy</a:t>
                      </a:r>
                      <a:endParaRPr lang="en-US" sz="2400" dirty="0"/>
                    </a:p>
                  </a:txBody>
                  <a:tcPr/>
                </a:tc>
                <a:tc>
                  <a:txBody>
                    <a:bodyPr/>
                    <a:lstStyle/>
                    <a:p>
                      <a:r>
                        <a:rPr lang="en-US" sz="2400" dirty="0" smtClean="0"/>
                        <a:t>How to carry numbers when</a:t>
                      </a:r>
                      <a:r>
                        <a:rPr lang="en-US" sz="2400" baseline="0" dirty="0" smtClean="0"/>
                        <a:t> you add.</a:t>
                      </a:r>
                      <a:endParaRPr lang="en-US" sz="2400" dirty="0"/>
                    </a:p>
                  </a:txBody>
                  <a:tcPr/>
                </a:tc>
                <a:tc>
                  <a:txBody>
                    <a:bodyPr/>
                    <a:lstStyle/>
                    <a:p>
                      <a:r>
                        <a:rPr lang="en-US" sz="2400" dirty="0" smtClean="0"/>
                        <a:t>Present pre-requisite</a:t>
                      </a:r>
                      <a:r>
                        <a:rPr lang="en-US" sz="2400" baseline="0" dirty="0" smtClean="0"/>
                        <a:t> knowledge and the steps in the strategy.</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Designing Instruction</a:t>
            </a:r>
            <a:endParaRPr lang="en-US" sz="4000" dirty="0"/>
          </a:p>
        </p:txBody>
      </p:sp>
      <p:sp>
        <p:nvSpPr>
          <p:cNvPr id="7" name="TextBox 6"/>
          <p:cNvSpPr txBox="1"/>
          <p:nvPr/>
        </p:nvSpPr>
        <p:spPr>
          <a:xfrm>
            <a:off x="228600" y="1219200"/>
            <a:ext cx="8686800" cy="5262979"/>
          </a:xfrm>
          <a:prstGeom prst="rect">
            <a:avLst/>
          </a:prstGeom>
          <a:noFill/>
        </p:spPr>
        <p:txBody>
          <a:bodyPr wrap="square" rtlCol="0">
            <a:spAutoFit/>
          </a:bodyPr>
          <a:lstStyle/>
          <a:p>
            <a:pPr algn="ctr"/>
            <a:r>
              <a:rPr lang="en-US" sz="2800" b="1" dirty="0" smtClean="0">
                <a:solidFill>
                  <a:schemeClr val="accent3">
                    <a:lumMod val="50000"/>
                  </a:schemeClr>
                </a:solidFill>
              </a:rPr>
              <a:t>There are many more principles like these, and various ways of presenting material in accordance with those principles.</a:t>
            </a:r>
          </a:p>
          <a:p>
            <a:pPr algn="ctr"/>
            <a:endParaRPr lang="en-US" sz="2800" b="1" dirty="0" smtClean="0">
              <a:solidFill>
                <a:schemeClr val="accent3">
                  <a:lumMod val="50000"/>
                </a:schemeClr>
              </a:solidFill>
            </a:endParaRPr>
          </a:p>
          <a:p>
            <a:pPr algn="ctr"/>
            <a:r>
              <a:rPr lang="en-US" sz="2800" b="1" dirty="0" smtClean="0">
                <a:solidFill>
                  <a:srgbClr val="FF0000"/>
                </a:solidFill>
              </a:rPr>
              <a:t>We won’t cover that now.</a:t>
            </a:r>
          </a:p>
          <a:p>
            <a:pPr algn="ctr"/>
            <a:endParaRPr lang="en-US" sz="2800" b="1" dirty="0" smtClean="0">
              <a:solidFill>
                <a:srgbClr val="FF0000"/>
              </a:solidFill>
            </a:endParaRPr>
          </a:p>
          <a:p>
            <a:pPr algn="ctr"/>
            <a:r>
              <a:rPr lang="en-US" sz="2800" b="1" dirty="0" smtClean="0">
                <a:solidFill>
                  <a:schemeClr val="accent3">
                    <a:lumMod val="50000"/>
                  </a:schemeClr>
                </a:solidFill>
              </a:rPr>
              <a:t>But the main point is this:  </a:t>
            </a:r>
            <a:r>
              <a:rPr lang="en-US" sz="2800" b="1" u="sng" dirty="0" smtClean="0">
                <a:solidFill>
                  <a:schemeClr val="accent3">
                    <a:lumMod val="50000"/>
                  </a:schemeClr>
                </a:solidFill>
              </a:rPr>
              <a:t>Teaching is technical.</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Our approach focuses on the minutia of presentation techniques and the sequencing of content, and regards well-designed lesson plans as the heart and soul of educational improvement.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Myths About Teaching and Learning</a:t>
            </a:r>
            <a:endParaRPr lang="en-US" sz="4000" dirty="0"/>
          </a:p>
        </p:txBody>
      </p:sp>
      <p:sp>
        <p:nvSpPr>
          <p:cNvPr id="7" name="TextBox 6"/>
          <p:cNvSpPr txBox="1"/>
          <p:nvPr/>
        </p:nvSpPr>
        <p:spPr>
          <a:xfrm>
            <a:off x="228600" y="1219200"/>
            <a:ext cx="8686800" cy="2021066"/>
          </a:xfrm>
          <a:prstGeom prst="rect">
            <a:avLst/>
          </a:prstGeom>
          <a:noFill/>
        </p:spPr>
        <p:txBody>
          <a:bodyPr wrap="square" rtlCol="0">
            <a:spAutoFit/>
          </a:bodyPr>
          <a:lstStyle/>
          <a:p>
            <a:pPr algn="ctr"/>
            <a:r>
              <a:rPr lang="en-US" sz="2800" b="1" dirty="0" smtClean="0">
                <a:solidFill>
                  <a:schemeClr val="accent3">
                    <a:lumMod val="50000"/>
                  </a:schemeClr>
                </a:solidFill>
              </a:rPr>
              <a:t>But to improve, we first have to avoid misleading beliefs.</a:t>
            </a:r>
          </a:p>
          <a:p>
            <a:pPr algn="ctr">
              <a:lnSpc>
                <a:spcPts val="1560"/>
              </a:lnSpc>
            </a:pPr>
            <a:endParaRPr lang="en-US" sz="2800" b="1" dirty="0" smtClean="0">
              <a:solidFill>
                <a:schemeClr val="accent3">
                  <a:lumMod val="50000"/>
                </a:schemeClr>
              </a:solidFill>
            </a:endParaRPr>
          </a:p>
          <a:p>
            <a:pPr algn="ctr"/>
            <a:r>
              <a:rPr lang="en-US" sz="2800" b="1" dirty="0" smtClean="0">
                <a:solidFill>
                  <a:schemeClr val="accent3">
                    <a:lumMod val="50000"/>
                  </a:schemeClr>
                </a:solidFill>
              </a:rPr>
              <a:t>Well-intended but unproductive myths about teaching and learning that are prominent in education schools and are documented in these books and other research.</a:t>
            </a:r>
          </a:p>
        </p:txBody>
      </p:sp>
      <p:pic>
        <p:nvPicPr>
          <p:cNvPr id="45058" name="Picture 2" descr="Myths and Misconceptions about Teaching: What Really Happens in the Classroom">
            <a:hlinkClick r:id="rId2"/>
          </p:cNvPr>
          <p:cNvPicPr>
            <a:picLocks noChangeAspect="1" noChangeArrowheads="1"/>
          </p:cNvPicPr>
          <p:nvPr/>
        </p:nvPicPr>
        <p:blipFill>
          <a:blip r:embed="rId3" cstate="print"/>
          <a:srcRect/>
          <a:stretch>
            <a:fillRect/>
          </a:stretch>
        </p:blipFill>
        <p:spPr bwMode="auto">
          <a:xfrm>
            <a:off x="4648200" y="3771899"/>
            <a:ext cx="2857500" cy="2857501"/>
          </a:xfrm>
          <a:prstGeom prst="rect">
            <a:avLst/>
          </a:prstGeom>
          <a:noFill/>
        </p:spPr>
      </p:pic>
      <p:pic>
        <p:nvPicPr>
          <p:cNvPr id="45060" name="Picture 4" descr="The Schools We Need: And Why We Don't Have Them">
            <a:hlinkClick r:id="rId4"/>
          </p:cNvPr>
          <p:cNvPicPr>
            <a:picLocks noChangeAspect="1" noChangeArrowheads="1"/>
          </p:cNvPicPr>
          <p:nvPr/>
        </p:nvPicPr>
        <p:blipFill>
          <a:blip r:embed="rId5" cstate="print"/>
          <a:srcRect t="13333"/>
          <a:stretch>
            <a:fillRect/>
          </a:stretch>
        </p:blipFill>
        <p:spPr bwMode="auto">
          <a:xfrm>
            <a:off x="1447800" y="3733800"/>
            <a:ext cx="3341076" cy="28956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Myths About Teaching and Learning</a:t>
            </a:r>
            <a:endParaRPr lang="en-US" sz="4000" dirty="0"/>
          </a:p>
        </p:txBody>
      </p:sp>
      <p:sp>
        <p:nvSpPr>
          <p:cNvPr id="7" name="TextBox 6"/>
          <p:cNvSpPr txBox="1"/>
          <p:nvPr/>
        </p:nvSpPr>
        <p:spPr>
          <a:xfrm>
            <a:off x="228600" y="1219200"/>
            <a:ext cx="8686800" cy="523220"/>
          </a:xfrm>
          <a:prstGeom prst="rect">
            <a:avLst/>
          </a:prstGeom>
          <a:noFill/>
        </p:spPr>
        <p:txBody>
          <a:bodyPr wrap="square" rtlCol="0">
            <a:spAutoFit/>
          </a:bodyPr>
          <a:lstStyle/>
          <a:p>
            <a:pPr algn="ctr"/>
            <a:r>
              <a:rPr lang="en-US" sz="2800" b="1" i="1" dirty="0" smtClean="0">
                <a:solidFill>
                  <a:srgbClr val="002060"/>
                </a:solidFill>
              </a:rPr>
              <a:t>“Learning Styles”</a:t>
            </a:r>
            <a:r>
              <a:rPr lang="en-US" sz="2800" b="1" i="1" dirty="0" smtClean="0">
                <a:solidFill>
                  <a:schemeClr val="accent1">
                    <a:lumMod val="75000"/>
                  </a:schemeClr>
                </a:solidFill>
              </a:rPr>
              <a:t> </a:t>
            </a:r>
          </a:p>
        </p:txBody>
      </p:sp>
      <p:graphicFrame>
        <p:nvGraphicFramePr>
          <p:cNvPr id="6" name="Table 5"/>
          <p:cNvGraphicFramePr>
            <a:graphicFrameLocks noGrp="1"/>
          </p:cNvGraphicFramePr>
          <p:nvPr/>
        </p:nvGraphicFramePr>
        <p:xfrm>
          <a:off x="457200" y="1828800"/>
          <a:ext cx="8134033" cy="4419600"/>
        </p:xfrm>
        <a:graphic>
          <a:graphicData uri="http://schemas.openxmlformats.org/drawingml/2006/table">
            <a:tbl>
              <a:tblPr>
                <a:tableStyleId>{3C2FFA5D-87B4-456A-9821-1D502468CF0F}</a:tableStyleId>
              </a:tblPr>
              <a:tblGrid>
                <a:gridCol w="2190433"/>
                <a:gridCol w="5943600"/>
              </a:tblGrid>
              <a:tr h="370840">
                <a:tc>
                  <a:txBody>
                    <a:bodyPr/>
                    <a:lstStyle/>
                    <a:p>
                      <a:r>
                        <a:rPr lang="en-US" sz="2400" b="1" dirty="0" smtClean="0">
                          <a:solidFill>
                            <a:srgbClr val="002060"/>
                          </a:solidFill>
                        </a:rPr>
                        <a:t>Common</a:t>
                      </a:r>
                      <a:r>
                        <a:rPr lang="en-US" sz="2400" b="1" baseline="0" dirty="0" smtClean="0">
                          <a:solidFill>
                            <a:srgbClr val="002060"/>
                          </a:solidFill>
                        </a:rPr>
                        <a:t> Belief</a:t>
                      </a:r>
                      <a:endParaRPr lang="en-US" sz="2400" b="1" dirty="0">
                        <a:solidFill>
                          <a:srgbClr val="002060"/>
                        </a:solidFill>
                      </a:endParaRPr>
                    </a:p>
                  </a:txBody>
                  <a:tcPr/>
                </a:tc>
                <a:tc>
                  <a:txBody>
                    <a:bodyPr/>
                    <a:lstStyle/>
                    <a:p>
                      <a:r>
                        <a:rPr lang="en-US" sz="1600" dirty="0" smtClean="0">
                          <a:latin typeface="Verdana" pitchFamily="34" charset="0"/>
                        </a:rPr>
                        <a:t>Students have different learning styles and lessons designed with these styles in mind will be more effective.  Those styles (sometimes called modalities) include visual, kinesthetic, and auditory.</a:t>
                      </a:r>
                      <a:endParaRPr lang="en-US" sz="1600" dirty="0"/>
                    </a:p>
                  </a:txBody>
                  <a:tcPr/>
                </a:tc>
              </a:tr>
              <a:tr h="370840">
                <a:tc>
                  <a:txBody>
                    <a:bodyPr/>
                    <a:lstStyle/>
                    <a:p>
                      <a:r>
                        <a:rPr lang="en-US" sz="2400" b="1" dirty="0" smtClean="0">
                          <a:solidFill>
                            <a:srgbClr val="002060"/>
                          </a:solidFill>
                        </a:rPr>
                        <a:t>What’s Wrong</a:t>
                      </a:r>
                      <a:endParaRPr lang="en-US" sz="2400" b="1" dirty="0">
                        <a:solidFill>
                          <a:srgbClr val="002060"/>
                        </a:solidFill>
                      </a:endParaRPr>
                    </a:p>
                  </a:txBody>
                  <a:tcPr/>
                </a:tc>
                <a:tc>
                  <a:txBody>
                    <a:bodyPr/>
                    <a:lstStyle/>
                    <a:p>
                      <a:r>
                        <a:rPr lang="en-US" sz="1600" dirty="0" smtClean="0">
                          <a:latin typeface="Verdana" pitchFamily="34" charset="0"/>
                        </a:rPr>
                        <a:t>There is no empirical evidence for learning styles.  Studies that attempted to identify students’ learning styles and taught students in that style found little difference in achievement.</a:t>
                      </a:r>
                      <a:r>
                        <a:rPr lang="en-US" sz="1600" baseline="30000" dirty="0" smtClean="0">
                          <a:latin typeface="Verdana" pitchFamily="34" charset="0"/>
                        </a:rPr>
                        <a:t>1</a:t>
                      </a:r>
                      <a:r>
                        <a:rPr lang="en-US" sz="1600" dirty="0" smtClean="0">
                          <a:latin typeface="Verdana" pitchFamily="34" charset="0"/>
                        </a:rPr>
                        <a:t>  The myth of learning styles has been repeated under different names (such as “global” and “analytical” learners</a:t>
                      </a:r>
                      <a:r>
                        <a:rPr lang="en-US" sz="1600" baseline="30000" dirty="0" smtClean="0">
                          <a:latin typeface="Verdana" pitchFamily="34" charset="0"/>
                        </a:rPr>
                        <a:t>2</a:t>
                      </a:r>
                      <a:r>
                        <a:rPr lang="en-US" sz="1600" dirty="0" smtClean="0">
                          <a:latin typeface="Verdana" pitchFamily="34" charset="0"/>
                        </a:rPr>
                        <a:t>) for over 40 years without proof.</a:t>
                      </a:r>
                      <a:endParaRPr lang="en-US" sz="1600" dirty="0"/>
                    </a:p>
                  </a:txBody>
                  <a:tcPr/>
                </a:tc>
              </a:tr>
              <a:tr h="370840">
                <a:tc>
                  <a:txBody>
                    <a:bodyPr/>
                    <a:lstStyle/>
                    <a:p>
                      <a:r>
                        <a:rPr lang="en-US" sz="2400" b="1" dirty="0" smtClean="0">
                          <a:solidFill>
                            <a:srgbClr val="002060"/>
                          </a:solidFill>
                        </a:rPr>
                        <a:t>Our</a:t>
                      </a:r>
                      <a:r>
                        <a:rPr lang="en-US" sz="2400" b="1" baseline="0" dirty="0" smtClean="0">
                          <a:solidFill>
                            <a:srgbClr val="002060"/>
                          </a:solidFill>
                        </a:rPr>
                        <a:t> Approach</a:t>
                      </a:r>
                      <a:endParaRPr lang="en-US" sz="2400" b="1" dirty="0">
                        <a:solidFill>
                          <a:srgbClr val="002060"/>
                        </a:solidFill>
                      </a:endParaRPr>
                    </a:p>
                  </a:txBody>
                  <a:tcPr/>
                </a:tc>
                <a:tc>
                  <a:txBody>
                    <a:bodyPr/>
                    <a:lstStyle/>
                    <a:p>
                      <a:r>
                        <a:rPr lang="en-US" sz="1600" kern="1200" dirty="0" smtClean="0">
                          <a:solidFill>
                            <a:schemeClr val="dk1"/>
                          </a:solidFill>
                          <a:latin typeface="Verdana" pitchFamily="34" charset="0"/>
                          <a:ea typeface="+mn-ea"/>
                          <a:cs typeface="+mn-cs"/>
                        </a:rPr>
                        <a:t>Students may differ in their learning preferences, but trying to tailor instruction to these preferences does not provide an advantage.  Teachers should teach in the modality that is best for the content itself and not worry about learning styles.  Doing otherwise may actually shortchange some students.</a:t>
                      </a:r>
                      <a:r>
                        <a:rPr lang="en-US" sz="1600" kern="1200" baseline="30000" dirty="0" smtClean="0">
                          <a:solidFill>
                            <a:schemeClr val="dk1"/>
                          </a:solidFill>
                          <a:latin typeface="Verdana" pitchFamily="34" charset="0"/>
                          <a:ea typeface="+mn-ea"/>
                          <a:cs typeface="+mn-cs"/>
                        </a:rPr>
                        <a:t>3</a:t>
                      </a:r>
                    </a:p>
                  </a:txBody>
                  <a:tcPr/>
                </a:tc>
              </a:tr>
            </a:tbl>
          </a:graphicData>
        </a:graphic>
      </p:graphicFrame>
      <p:sp>
        <p:nvSpPr>
          <p:cNvPr id="8" name="Text Box 8"/>
          <p:cNvSpPr txBox="1">
            <a:spLocks noChangeArrowheads="1"/>
          </p:cNvSpPr>
          <p:nvPr/>
        </p:nvSpPr>
        <p:spPr bwMode="auto">
          <a:xfrm>
            <a:off x="533400" y="6308725"/>
            <a:ext cx="8610600" cy="473075"/>
          </a:xfrm>
          <a:prstGeom prst="rect">
            <a:avLst/>
          </a:prstGeom>
          <a:noFill/>
          <a:ln w="9525">
            <a:noFill/>
            <a:miter lim="800000"/>
            <a:headEnd/>
            <a:tailEnd/>
          </a:ln>
          <a:effectLst/>
        </p:spPr>
        <p:txBody>
          <a:bodyPr>
            <a:spAutoFit/>
          </a:bodyPr>
          <a:lstStyle/>
          <a:p>
            <a:pPr algn="l">
              <a:spcBef>
                <a:spcPct val="50000"/>
              </a:spcBef>
            </a:pPr>
            <a:r>
              <a:rPr lang="en-US" sz="1000" baseline="30000" dirty="0"/>
              <a:t>1</a:t>
            </a:r>
            <a:r>
              <a:rPr lang="en-US" sz="1000" dirty="0"/>
              <a:t>http://www.aft.org/pubs-reports/american_educator/issues/summer2005/cogsci.htm,</a:t>
            </a:r>
          </a:p>
          <a:p>
            <a:pPr algn="l">
              <a:spcBef>
                <a:spcPct val="50000"/>
              </a:spcBef>
            </a:pPr>
            <a:r>
              <a:rPr lang="en-US" sz="1000" baseline="30000" dirty="0"/>
              <a:t>2</a:t>
            </a:r>
            <a:r>
              <a:rPr lang="en-US" sz="1000" dirty="0"/>
              <a:t>http://www.aft.org/pubs-reports/american_educator/fall99/DiffStrokes.pdf, </a:t>
            </a:r>
            <a:r>
              <a:rPr lang="en-US" sz="1000" baseline="30000" dirty="0"/>
              <a:t>3</a:t>
            </a:r>
            <a:r>
              <a:rPr lang="en-US" sz="1000" dirty="0"/>
              <a:t>http://www.aft.org/pubs-reports/american_educator/issues/summer2005/cogscisb.htm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76200"/>
            <a:ext cx="9144000" cy="6934200"/>
          </a:xfrm>
        </p:spPr>
        <p:txBody>
          <a:bodyPr>
            <a:normAutofit/>
          </a:bodyPr>
          <a:lstStyle/>
          <a:p>
            <a:r>
              <a:rPr lang="en-US" sz="5400" dirty="0" smtClean="0"/>
              <a:t>Schools of Thought</a:t>
            </a:r>
            <a:br>
              <a:rPr lang="en-US" sz="5400" dirty="0" smtClean="0"/>
            </a:br>
            <a:r>
              <a:rPr lang="en-US" sz="5400" dirty="0" smtClean="0"/>
              <a:t>in Education</a:t>
            </a:r>
            <a:endParaRPr lang="en-US" sz="5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Myths About Teaching and Learning</a:t>
            </a:r>
            <a:endParaRPr lang="en-US" sz="4000" dirty="0"/>
          </a:p>
        </p:txBody>
      </p:sp>
      <p:sp>
        <p:nvSpPr>
          <p:cNvPr id="7" name="TextBox 6"/>
          <p:cNvSpPr txBox="1"/>
          <p:nvPr/>
        </p:nvSpPr>
        <p:spPr>
          <a:xfrm>
            <a:off x="228600" y="1219200"/>
            <a:ext cx="8686800" cy="523220"/>
          </a:xfrm>
          <a:prstGeom prst="rect">
            <a:avLst/>
          </a:prstGeom>
          <a:noFill/>
        </p:spPr>
        <p:txBody>
          <a:bodyPr wrap="square" rtlCol="0">
            <a:spAutoFit/>
          </a:bodyPr>
          <a:lstStyle/>
          <a:p>
            <a:pPr algn="ctr"/>
            <a:r>
              <a:rPr lang="en-US" sz="2800" b="1" i="1" dirty="0" smtClean="0">
                <a:solidFill>
                  <a:srgbClr val="002060"/>
                </a:solidFill>
              </a:rPr>
              <a:t>“Multiple Intelligences”</a:t>
            </a:r>
            <a:r>
              <a:rPr lang="en-US" sz="2800" b="1" i="1" dirty="0" smtClean="0">
                <a:solidFill>
                  <a:schemeClr val="accent1">
                    <a:lumMod val="75000"/>
                  </a:schemeClr>
                </a:solidFill>
              </a:rPr>
              <a:t> </a:t>
            </a:r>
          </a:p>
        </p:txBody>
      </p:sp>
      <p:graphicFrame>
        <p:nvGraphicFramePr>
          <p:cNvPr id="6" name="Table 5"/>
          <p:cNvGraphicFramePr>
            <a:graphicFrameLocks noGrp="1"/>
          </p:cNvGraphicFramePr>
          <p:nvPr/>
        </p:nvGraphicFramePr>
        <p:xfrm>
          <a:off x="457200" y="1828800"/>
          <a:ext cx="8134033" cy="3688080"/>
        </p:xfrm>
        <a:graphic>
          <a:graphicData uri="http://schemas.openxmlformats.org/drawingml/2006/table">
            <a:tbl>
              <a:tblPr>
                <a:tableStyleId>{3C2FFA5D-87B4-456A-9821-1D502468CF0F}</a:tableStyleId>
              </a:tblPr>
              <a:tblGrid>
                <a:gridCol w="2190433"/>
                <a:gridCol w="5943600"/>
              </a:tblGrid>
              <a:tr h="370840">
                <a:tc>
                  <a:txBody>
                    <a:bodyPr/>
                    <a:lstStyle/>
                    <a:p>
                      <a:r>
                        <a:rPr lang="en-US" sz="2400" b="1" dirty="0" smtClean="0">
                          <a:solidFill>
                            <a:srgbClr val="002060"/>
                          </a:solidFill>
                        </a:rPr>
                        <a:t>Common</a:t>
                      </a:r>
                      <a:r>
                        <a:rPr lang="en-US" sz="2400" b="1" baseline="0" dirty="0" smtClean="0">
                          <a:solidFill>
                            <a:srgbClr val="002060"/>
                          </a:solidFill>
                        </a:rPr>
                        <a:t> Belief</a:t>
                      </a:r>
                      <a:endParaRPr lang="en-US" sz="2400" b="1" dirty="0">
                        <a:solidFill>
                          <a:srgbClr val="002060"/>
                        </a:solidFill>
                      </a:endParaRPr>
                    </a:p>
                  </a:txBody>
                  <a:tcPr/>
                </a:tc>
                <a:tc>
                  <a:txBody>
                    <a:bodyPr/>
                    <a:lstStyle/>
                    <a:p>
                      <a:r>
                        <a:rPr lang="en-US" sz="1400" dirty="0" smtClean="0">
                          <a:solidFill>
                            <a:schemeClr val="tx1"/>
                          </a:solidFill>
                          <a:latin typeface="Verdana" pitchFamily="34" charset="0"/>
                        </a:rPr>
                        <a:t>There are separate kinds of intelligence such as linguistic, loco-mathematical, spatial, musical, bodily-kinesthetic, interpersonal, and so on, and lessons that appeal to these different intelligences will be more effective.</a:t>
                      </a:r>
                      <a:endParaRPr lang="en-US" sz="1400" dirty="0">
                        <a:solidFill>
                          <a:schemeClr val="tx1"/>
                        </a:solidFill>
                      </a:endParaRPr>
                    </a:p>
                  </a:txBody>
                  <a:tcPr/>
                </a:tc>
              </a:tr>
              <a:tr h="370840">
                <a:tc>
                  <a:txBody>
                    <a:bodyPr/>
                    <a:lstStyle/>
                    <a:p>
                      <a:r>
                        <a:rPr lang="en-US" sz="2400" b="1" dirty="0" smtClean="0">
                          <a:solidFill>
                            <a:srgbClr val="002060"/>
                          </a:solidFill>
                        </a:rPr>
                        <a:t>What’s Wrong</a:t>
                      </a:r>
                      <a:endParaRPr lang="en-US" sz="2400" b="1" dirty="0">
                        <a:solidFill>
                          <a:srgbClr val="002060"/>
                        </a:solidFill>
                      </a:endParaRPr>
                    </a:p>
                  </a:txBody>
                  <a:tcPr/>
                </a:tc>
                <a:tc>
                  <a:txBody>
                    <a:bodyPr/>
                    <a:lstStyle/>
                    <a:p>
                      <a:r>
                        <a:rPr lang="en-US" sz="1400" i="0" dirty="0" smtClean="0">
                          <a:solidFill>
                            <a:schemeClr val="tx1"/>
                          </a:solidFill>
                          <a:latin typeface="Verdana" pitchFamily="34" charset="0"/>
                        </a:rPr>
                        <a:t>Mainstream researchers regard intelligence as hierarchical (meaning that students will tend to score better in some areas than others), but closely related to general intelligence (meaning that a student’s scores across all areas will tend to correlate.)</a:t>
                      </a:r>
                      <a:r>
                        <a:rPr lang="en-US" sz="1400" i="0" baseline="30000" dirty="0" smtClean="0">
                          <a:solidFill>
                            <a:schemeClr val="tx1"/>
                          </a:solidFill>
                          <a:latin typeface="Verdana" pitchFamily="34" charset="0"/>
                        </a:rPr>
                        <a:t>1  </a:t>
                      </a:r>
                      <a:r>
                        <a:rPr lang="en-US" sz="1400" i="0" dirty="0" smtClean="0">
                          <a:solidFill>
                            <a:schemeClr val="tx1"/>
                          </a:solidFill>
                          <a:latin typeface="Verdana" pitchFamily="34" charset="0"/>
                        </a:rPr>
                        <a:t>MI theory is not well regarded among mainstream psychologists and has not been tested</a:t>
                      </a:r>
                      <a:r>
                        <a:rPr lang="en-US" sz="1400" i="0" baseline="30000" dirty="0" smtClean="0">
                          <a:solidFill>
                            <a:schemeClr val="tx1"/>
                          </a:solidFill>
                          <a:latin typeface="Verdana" pitchFamily="34" charset="0"/>
                        </a:rPr>
                        <a:t>2</a:t>
                      </a:r>
                      <a:r>
                        <a:rPr lang="en-US" sz="1400" i="0" dirty="0" smtClean="0">
                          <a:solidFill>
                            <a:schemeClr val="tx1"/>
                          </a:solidFill>
                          <a:latin typeface="Verdana" pitchFamily="34" charset="0"/>
                        </a:rPr>
                        <a:t>.</a:t>
                      </a:r>
                      <a:r>
                        <a:rPr lang="en-US" sz="1400" i="0" baseline="30000" dirty="0" smtClean="0">
                          <a:solidFill>
                            <a:schemeClr val="tx1"/>
                          </a:solidFill>
                          <a:latin typeface="Verdana" pitchFamily="34" charset="0"/>
                        </a:rPr>
                        <a:t>  </a:t>
                      </a:r>
                      <a:r>
                        <a:rPr lang="en-US" sz="1400" i="0" dirty="0" smtClean="0">
                          <a:solidFill>
                            <a:schemeClr val="tx1"/>
                          </a:solidFill>
                          <a:latin typeface="Verdana" pitchFamily="34" charset="0"/>
                        </a:rPr>
                        <a:t>Even Howard Gardner, who originated the theory, did not intend it to be a blueprint for teaching, and said he was uneasy about the way his theory has been used in schools.</a:t>
                      </a:r>
                      <a:r>
                        <a:rPr lang="en-US" sz="1400" i="0" baseline="30000" dirty="0" smtClean="0">
                          <a:solidFill>
                            <a:schemeClr val="tx1"/>
                          </a:solidFill>
                          <a:latin typeface="Verdana" pitchFamily="34" charset="0"/>
                        </a:rPr>
                        <a:t>3</a:t>
                      </a:r>
                      <a:endParaRPr lang="en-US" sz="1400" i="0" dirty="0">
                        <a:solidFill>
                          <a:schemeClr val="tx1"/>
                        </a:solidFill>
                      </a:endParaRPr>
                    </a:p>
                  </a:txBody>
                  <a:tcPr/>
                </a:tc>
              </a:tr>
              <a:tr h="370840">
                <a:tc>
                  <a:txBody>
                    <a:bodyPr/>
                    <a:lstStyle/>
                    <a:p>
                      <a:r>
                        <a:rPr lang="en-US" sz="2400" b="1" dirty="0" smtClean="0">
                          <a:solidFill>
                            <a:srgbClr val="002060"/>
                          </a:solidFill>
                        </a:rPr>
                        <a:t>Our</a:t>
                      </a:r>
                      <a:r>
                        <a:rPr lang="en-US" sz="2400" b="1" baseline="0" dirty="0" smtClean="0">
                          <a:solidFill>
                            <a:srgbClr val="002060"/>
                          </a:solidFill>
                        </a:rPr>
                        <a:t> Approach</a:t>
                      </a:r>
                      <a:endParaRPr lang="en-US" sz="2400" b="1" dirty="0">
                        <a:solidFill>
                          <a:srgbClr val="002060"/>
                        </a:solidFill>
                      </a:endParaRPr>
                    </a:p>
                  </a:txBody>
                  <a:tcPr/>
                </a:tc>
                <a:tc>
                  <a:txBody>
                    <a:bodyPr/>
                    <a:lstStyle/>
                    <a:p>
                      <a:r>
                        <a:rPr lang="en-US" sz="1400" i="0" dirty="0" smtClean="0">
                          <a:solidFill>
                            <a:schemeClr val="tx1"/>
                          </a:solidFill>
                          <a:latin typeface="Verdana" pitchFamily="34" charset="0"/>
                        </a:rPr>
                        <a:t>Teachers should not concern themselves with appealing to “multiple intelligences”.  Instead, they should focus on a logical sequence of instruction that builds on students’ prior skills.</a:t>
                      </a:r>
                      <a:r>
                        <a:rPr lang="en-US" sz="1400" i="0" baseline="30000" dirty="0" smtClean="0">
                          <a:solidFill>
                            <a:schemeClr val="tx1"/>
                          </a:solidFill>
                          <a:latin typeface="Verdana" pitchFamily="34" charset="0"/>
                        </a:rPr>
                        <a:t>4</a:t>
                      </a:r>
                      <a:endParaRPr lang="en-US" sz="1400" i="0" kern="1200" baseline="30000" dirty="0" smtClean="0">
                        <a:solidFill>
                          <a:schemeClr val="tx1"/>
                        </a:solidFill>
                        <a:latin typeface="Verdana" pitchFamily="34" charset="0"/>
                        <a:ea typeface="+mn-ea"/>
                        <a:cs typeface="+mn-cs"/>
                      </a:endParaRPr>
                    </a:p>
                  </a:txBody>
                  <a:tcPr/>
                </a:tc>
              </a:tr>
            </a:tbl>
          </a:graphicData>
        </a:graphic>
      </p:graphicFrame>
      <p:sp>
        <p:nvSpPr>
          <p:cNvPr id="9" name="Text Box 8"/>
          <p:cNvSpPr txBox="1">
            <a:spLocks noChangeArrowheads="1"/>
          </p:cNvSpPr>
          <p:nvPr/>
        </p:nvSpPr>
        <p:spPr bwMode="auto">
          <a:xfrm>
            <a:off x="457200" y="6232525"/>
            <a:ext cx="8610600" cy="473075"/>
          </a:xfrm>
          <a:prstGeom prst="rect">
            <a:avLst/>
          </a:prstGeom>
          <a:noFill/>
          <a:ln w="9525">
            <a:noFill/>
            <a:miter lim="800000"/>
            <a:headEnd/>
            <a:tailEnd/>
          </a:ln>
          <a:effectLst/>
        </p:spPr>
        <p:txBody>
          <a:bodyPr>
            <a:spAutoFit/>
          </a:bodyPr>
          <a:lstStyle/>
          <a:p>
            <a:pPr algn="l">
              <a:spcBef>
                <a:spcPct val="50000"/>
              </a:spcBef>
            </a:pPr>
            <a:r>
              <a:rPr lang="en-US" sz="1000" baseline="30000" dirty="0"/>
              <a:t>1</a:t>
            </a:r>
            <a:r>
              <a:rPr lang="en-US" sz="1000" dirty="0"/>
              <a:t>http://www.hoover.org/publications/ednext/3261311.html, </a:t>
            </a:r>
            <a:r>
              <a:rPr lang="en-US" sz="1000" baseline="30000" dirty="0"/>
              <a:t>2</a:t>
            </a:r>
            <a:r>
              <a:rPr lang="en-US" sz="1000" dirty="0"/>
              <a:t>http://vocationalpsychology.com/essay_10_gardner.htm,</a:t>
            </a:r>
          </a:p>
          <a:p>
            <a:pPr algn="l">
              <a:spcBef>
                <a:spcPct val="50000"/>
              </a:spcBef>
            </a:pPr>
            <a:r>
              <a:rPr lang="en-US" sz="1000" baseline="30000" dirty="0"/>
              <a:t>3</a:t>
            </a:r>
            <a:r>
              <a:rPr lang="en-US" sz="1000" dirty="0"/>
              <a:t>http://education.guardian.co.uk/schools/story/0,5500,1495588,00.html,</a:t>
            </a:r>
            <a:r>
              <a:rPr lang="en-US" sz="1000" baseline="30000" dirty="0"/>
              <a:t>   4</a:t>
            </a:r>
            <a:r>
              <a:rPr lang="en-US" sz="1000" dirty="0"/>
              <a:t>http://www.aft.org/pubs-reports/american_educator/fall99/DiffStrokes.pdf</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Myths About Teaching and Learning</a:t>
            </a:r>
            <a:endParaRPr lang="en-US" sz="4000" dirty="0"/>
          </a:p>
        </p:txBody>
      </p:sp>
      <p:sp>
        <p:nvSpPr>
          <p:cNvPr id="7" name="TextBox 6"/>
          <p:cNvSpPr txBox="1"/>
          <p:nvPr/>
        </p:nvSpPr>
        <p:spPr>
          <a:xfrm>
            <a:off x="228600" y="1219200"/>
            <a:ext cx="8686800" cy="523220"/>
          </a:xfrm>
          <a:prstGeom prst="rect">
            <a:avLst/>
          </a:prstGeom>
          <a:noFill/>
        </p:spPr>
        <p:txBody>
          <a:bodyPr wrap="square" rtlCol="0">
            <a:spAutoFit/>
          </a:bodyPr>
          <a:lstStyle/>
          <a:p>
            <a:pPr algn="ctr"/>
            <a:r>
              <a:rPr lang="en-US" sz="2800" b="1" i="1" dirty="0" smtClean="0">
                <a:solidFill>
                  <a:srgbClr val="002060"/>
                </a:solidFill>
              </a:rPr>
              <a:t>“Authentic Learning”</a:t>
            </a:r>
            <a:r>
              <a:rPr lang="en-US" sz="2800" b="1" i="1" dirty="0" smtClean="0">
                <a:solidFill>
                  <a:schemeClr val="accent1">
                    <a:lumMod val="75000"/>
                  </a:schemeClr>
                </a:solidFill>
              </a:rPr>
              <a:t> </a:t>
            </a:r>
          </a:p>
        </p:txBody>
      </p:sp>
      <p:graphicFrame>
        <p:nvGraphicFramePr>
          <p:cNvPr id="6" name="Table 5"/>
          <p:cNvGraphicFramePr>
            <a:graphicFrameLocks noGrp="1"/>
          </p:cNvGraphicFramePr>
          <p:nvPr/>
        </p:nvGraphicFramePr>
        <p:xfrm>
          <a:off x="457200" y="1828800"/>
          <a:ext cx="8134033" cy="4541520"/>
        </p:xfrm>
        <a:graphic>
          <a:graphicData uri="http://schemas.openxmlformats.org/drawingml/2006/table">
            <a:tbl>
              <a:tblPr>
                <a:tableStyleId>{3C2FFA5D-87B4-456A-9821-1D502468CF0F}</a:tableStyleId>
              </a:tblPr>
              <a:tblGrid>
                <a:gridCol w="2190433"/>
                <a:gridCol w="5943600"/>
              </a:tblGrid>
              <a:tr h="370840">
                <a:tc>
                  <a:txBody>
                    <a:bodyPr/>
                    <a:lstStyle/>
                    <a:p>
                      <a:r>
                        <a:rPr lang="en-US" sz="2400" b="1" dirty="0" smtClean="0">
                          <a:solidFill>
                            <a:srgbClr val="002060"/>
                          </a:solidFill>
                        </a:rPr>
                        <a:t>Common</a:t>
                      </a:r>
                      <a:r>
                        <a:rPr lang="en-US" sz="2400" b="1" baseline="0" dirty="0" smtClean="0">
                          <a:solidFill>
                            <a:srgbClr val="002060"/>
                          </a:solidFill>
                        </a:rPr>
                        <a:t> Belief</a:t>
                      </a:r>
                      <a:endParaRPr lang="en-US" sz="2400" b="1" dirty="0">
                        <a:solidFill>
                          <a:srgbClr val="002060"/>
                        </a:solidFill>
                      </a:endParaRPr>
                    </a:p>
                  </a:txBody>
                  <a:tcPr/>
                </a:tc>
                <a:tc>
                  <a:txBody>
                    <a:bodyPr/>
                    <a:lstStyle/>
                    <a:p>
                      <a:r>
                        <a:rPr lang="en-US" sz="1400" dirty="0" smtClean="0">
                          <a:latin typeface="Verdana" pitchFamily="34" charset="0"/>
                        </a:rPr>
                        <a:t>Students will learn best if learning is “authentic” in the sense that it deals with real world problems and applications. Under this theory, it would be better to learn about pollution in the context of doing a project for a science fair than learning it apart from a specific application.</a:t>
                      </a:r>
                      <a:endParaRPr lang="en-US" sz="1400" dirty="0">
                        <a:solidFill>
                          <a:schemeClr val="tx1"/>
                        </a:solidFill>
                      </a:endParaRPr>
                    </a:p>
                  </a:txBody>
                  <a:tcPr/>
                </a:tc>
              </a:tr>
              <a:tr h="370840">
                <a:tc>
                  <a:txBody>
                    <a:bodyPr/>
                    <a:lstStyle/>
                    <a:p>
                      <a:r>
                        <a:rPr lang="en-US" sz="2400" b="1" dirty="0" smtClean="0">
                          <a:solidFill>
                            <a:srgbClr val="002060"/>
                          </a:solidFill>
                        </a:rPr>
                        <a:t>What’s Wrong</a:t>
                      </a:r>
                      <a:endParaRPr lang="en-US" sz="2400" b="1" dirty="0">
                        <a:solidFill>
                          <a:srgbClr val="002060"/>
                        </a:solidFill>
                      </a:endParaRPr>
                    </a:p>
                  </a:txBody>
                  <a:tcPr/>
                </a:tc>
                <a:tc>
                  <a:txBody>
                    <a:bodyPr/>
                    <a:lstStyle/>
                    <a:p>
                      <a:r>
                        <a:rPr lang="en-US" sz="1400" dirty="0" smtClean="0">
                          <a:latin typeface="Verdana" pitchFamily="34" charset="0"/>
                        </a:rPr>
                        <a:t>Real world problems are often ineffective for initial teaching because they have too many features that can cause misconceptions.  They can lead to overly specific learning that does not transfer to new situations.  In one famous experiment, a few minutes of abstract instruction enabled novices to learn what it took experts years to discover through real world experience.</a:t>
                      </a:r>
                      <a:r>
                        <a:rPr lang="en-US" sz="1400" baseline="30000" dirty="0" smtClean="0">
                          <a:latin typeface="Verdana" pitchFamily="34" charset="0"/>
                        </a:rPr>
                        <a:t>1</a:t>
                      </a:r>
                      <a:endParaRPr lang="en-US" sz="1400" i="0" dirty="0">
                        <a:solidFill>
                          <a:schemeClr val="tx1"/>
                        </a:solidFill>
                      </a:endParaRPr>
                    </a:p>
                  </a:txBody>
                  <a:tcPr/>
                </a:tc>
              </a:tr>
              <a:tr h="370840">
                <a:tc>
                  <a:txBody>
                    <a:bodyPr/>
                    <a:lstStyle/>
                    <a:p>
                      <a:r>
                        <a:rPr lang="en-US" sz="2400" b="1" dirty="0" smtClean="0">
                          <a:solidFill>
                            <a:srgbClr val="002060"/>
                          </a:solidFill>
                        </a:rPr>
                        <a:t>Our</a:t>
                      </a:r>
                      <a:r>
                        <a:rPr lang="en-US" sz="2400" b="1" baseline="0" dirty="0" smtClean="0">
                          <a:solidFill>
                            <a:srgbClr val="002060"/>
                          </a:solidFill>
                        </a:rPr>
                        <a:t> Approach</a:t>
                      </a:r>
                      <a:endParaRPr lang="en-US" sz="2400" b="1" dirty="0">
                        <a:solidFill>
                          <a:srgbClr val="002060"/>
                        </a:solidFill>
                      </a:endParaRPr>
                    </a:p>
                  </a:txBody>
                  <a:tcPr/>
                </a:tc>
                <a:tc>
                  <a:txBody>
                    <a:bodyPr/>
                    <a:lstStyle/>
                    <a:p>
                      <a:r>
                        <a:rPr lang="en-US" sz="1400" i="0" dirty="0" smtClean="0">
                          <a:solidFill>
                            <a:schemeClr val="tx1"/>
                          </a:solidFill>
                          <a:latin typeface="Verdana" pitchFamily="34" charset="0"/>
                        </a:rPr>
                        <a:t>When developing activities and practice problems, teachers should focus on the cognitive processes they evoke, not their real-world trappings.  Teacher-led instruction is often more efficient, effective, and </a:t>
                      </a:r>
                      <a:r>
                        <a:rPr lang="en-US" sz="1400" i="0" dirty="0" err="1" smtClean="0">
                          <a:solidFill>
                            <a:schemeClr val="tx1"/>
                          </a:solidFill>
                          <a:latin typeface="Verdana" pitchFamily="34" charset="0"/>
                        </a:rPr>
                        <a:t>generalizable</a:t>
                      </a:r>
                      <a:r>
                        <a:rPr lang="en-US" sz="1400" i="0" dirty="0" smtClean="0">
                          <a:solidFill>
                            <a:schemeClr val="tx1"/>
                          </a:solidFill>
                          <a:latin typeface="Verdana" pitchFamily="34" charset="0"/>
                        </a:rPr>
                        <a:t> than learning through experiences and projects.  Nearly all skills can be successfully decomposed into smaller skills that can be taught and mastered independently and then combined to teach the larger, more complicated skill. </a:t>
                      </a:r>
                      <a:endParaRPr lang="en-US" sz="1400" i="0" kern="1200" baseline="30000" dirty="0" smtClean="0">
                        <a:solidFill>
                          <a:schemeClr val="tx1"/>
                        </a:solidFill>
                        <a:latin typeface="Verdana" pitchFamily="34" charset="0"/>
                        <a:ea typeface="+mn-ea"/>
                        <a:cs typeface="+mn-cs"/>
                      </a:endParaRPr>
                    </a:p>
                  </a:txBody>
                  <a:tcPr/>
                </a:tc>
              </a:tr>
            </a:tbl>
          </a:graphicData>
        </a:graphic>
      </p:graphicFrame>
      <p:sp>
        <p:nvSpPr>
          <p:cNvPr id="8" name="Text Box 8"/>
          <p:cNvSpPr txBox="1">
            <a:spLocks noChangeArrowheads="1"/>
          </p:cNvSpPr>
          <p:nvPr/>
        </p:nvSpPr>
        <p:spPr bwMode="auto">
          <a:xfrm>
            <a:off x="533400" y="6537325"/>
            <a:ext cx="8610600" cy="244475"/>
          </a:xfrm>
          <a:prstGeom prst="rect">
            <a:avLst/>
          </a:prstGeom>
          <a:noFill/>
          <a:ln w="9525">
            <a:noFill/>
            <a:miter lim="800000"/>
            <a:headEnd/>
            <a:tailEnd/>
          </a:ln>
          <a:effectLst/>
        </p:spPr>
        <p:txBody>
          <a:bodyPr>
            <a:spAutoFit/>
          </a:bodyPr>
          <a:lstStyle/>
          <a:p>
            <a:pPr algn="l">
              <a:spcBef>
                <a:spcPct val="50000"/>
              </a:spcBef>
            </a:pPr>
            <a:r>
              <a:rPr lang="en-US" sz="1000" baseline="30000" dirty="0"/>
              <a:t>1</a:t>
            </a:r>
            <a:r>
              <a:rPr lang="en-US" sz="1000" dirty="0"/>
              <a:t>http://act-r.psy.cmu.edu/papers/misapplied.html</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Myths About Teaching and Learning</a:t>
            </a:r>
            <a:endParaRPr lang="en-US" sz="4000" dirty="0"/>
          </a:p>
        </p:txBody>
      </p:sp>
      <p:sp>
        <p:nvSpPr>
          <p:cNvPr id="7" name="TextBox 6"/>
          <p:cNvSpPr txBox="1"/>
          <p:nvPr/>
        </p:nvSpPr>
        <p:spPr>
          <a:xfrm>
            <a:off x="228600" y="1219200"/>
            <a:ext cx="8686800" cy="523220"/>
          </a:xfrm>
          <a:prstGeom prst="rect">
            <a:avLst/>
          </a:prstGeom>
          <a:noFill/>
        </p:spPr>
        <p:txBody>
          <a:bodyPr wrap="square" rtlCol="0">
            <a:spAutoFit/>
          </a:bodyPr>
          <a:lstStyle/>
          <a:p>
            <a:pPr algn="ctr"/>
            <a:r>
              <a:rPr lang="en-US" sz="2800" b="1" i="1" dirty="0" smtClean="0">
                <a:solidFill>
                  <a:srgbClr val="002060"/>
                </a:solidFill>
              </a:rPr>
              <a:t>“Discovery Learning” and “Rote Memorization”</a:t>
            </a:r>
            <a:r>
              <a:rPr lang="en-US" sz="2800" b="1" i="1" dirty="0" smtClean="0">
                <a:solidFill>
                  <a:schemeClr val="accent1">
                    <a:lumMod val="75000"/>
                  </a:schemeClr>
                </a:solidFill>
              </a:rPr>
              <a:t> </a:t>
            </a:r>
          </a:p>
        </p:txBody>
      </p:sp>
      <p:graphicFrame>
        <p:nvGraphicFramePr>
          <p:cNvPr id="6" name="Table 5"/>
          <p:cNvGraphicFramePr>
            <a:graphicFrameLocks noGrp="1"/>
          </p:cNvGraphicFramePr>
          <p:nvPr/>
        </p:nvGraphicFramePr>
        <p:xfrm>
          <a:off x="457200" y="1828800"/>
          <a:ext cx="8134033" cy="3931920"/>
        </p:xfrm>
        <a:graphic>
          <a:graphicData uri="http://schemas.openxmlformats.org/drawingml/2006/table">
            <a:tbl>
              <a:tblPr>
                <a:tableStyleId>{3C2FFA5D-87B4-456A-9821-1D502468CF0F}</a:tableStyleId>
              </a:tblPr>
              <a:tblGrid>
                <a:gridCol w="2190433"/>
                <a:gridCol w="5943600"/>
              </a:tblGrid>
              <a:tr h="370840">
                <a:tc>
                  <a:txBody>
                    <a:bodyPr/>
                    <a:lstStyle/>
                    <a:p>
                      <a:r>
                        <a:rPr lang="en-US" sz="2400" b="1" dirty="0" smtClean="0">
                          <a:solidFill>
                            <a:srgbClr val="002060"/>
                          </a:solidFill>
                        </a:rPr>
                        <a:t>Common</a:t>
                      </a:r>
                      <a:r>
                        <a:rPr lang="en-US" sz="2400" b="1" baseline="0" dirty="0" smtClean="0">
                          <a:solidFill>
                            <a:srgbClr val="002060"/>
                          </a:solidFill>
                        </a:rPr>
                        <a:t> Belief</a:t>
                      </a:r>
                      <a:endParaRPr lang="en-US" sz="2400" b="1" dirty="0">
                        <a:solidFill>
                          <a:srgbClr val="002060"/>
                        </a:solidFill>
                      </a:endParaRPr>
                    </a:p>
                  </a:txBody>
                  <a:tcPr/>
                </a:tc>
                <a:tc>
                  <a:txBody>
                    <a:bodyPr/>
                    <a:lstStyle/>
                    <a:p>
                      <a:r>
                        <a:rPr lang="en-US" sz="1200" dirty="0" smtClean="0">
                          <a:latin typeface="Verdana" pitchFamily="34" charset="0"/>
                        </a:rPr>
                        <a:t>Constructivism is based on the belief that learners create their own knowledge structures rather than merely receiving them from others,</a:t>
                      </a:r>
                      <a:r>
                        <a:rPr lang="en-US" sz="1200" baseline="0" dirty="0" smtClean="0">
                          <a:latin typeface="Verdana" pitchFamily="34" charset="0"/>
                        </a:rPr>
                        <a:t> and advocates that learning involving minimal guidance from the teacher is better because it facilitates students understanding and avoids “rote memorization”.</a:t>
                      </a:r>
                      <a:endParaRPr lang="en-US" sz="1200" dirty="0">
                        <a:solidFill>
                          <a:schemeClr val="tx1"/>
                        </a:solidFill>
                      </a:endParaRPr>
                    </a:p>
                  </a:txBody>
                  <a:tcPr/>
                </a:tc>
              </a:tr>
              <a:tr h="370840">
                <a:tc>
                  <a:txBody>
                    <a:bodyPr/>
                    <a:lstStyle/>
                    <a:p>
                      <a:r>
                        <a:rPr lang="en-US" sz="2400" b="1" dirty="0" smtClean="0">
                          <a:solidFill>
                            <a:srgbClr val="002060"/>
                          </a:solidFill>
                        </a:rPr>
                        <a:t>What’s Wrong</a:t>
                      </a:r>
                      <a:endParaRPr lang="en-US" sz="2400" b="1" dirty="0">
                        <a:solidFill>
                          <a:srgbClr val="002060"/>
                        </a:solidFill>
                      </a:endParaRPr>
                    </a:p>
                  </a:txBody>
                  <a:tcPr/>
                </a:tc>
                <a:tc>
                  <a:txBody>
                    <a:bodyPr/>
                    <a:lstStyle/>
                    <a:p>
                      <a:r>
                        <a:rPr lang="en-US" sz="1200" dirty="0" smtClean="0">
                          <a:latin typeface="Verdana" pitchFamily="34" charset="0"/>
                        </a:rPr>
                        <a:t>It is true that learning is an active process, but constructivism as it is usually defined is misleading since it implies that teacher-led instruction is not desirable. Students learn more in classes where teachers spend much of their time teaching or supervising students.</a:t>
                      </a:r>
                      <a:r>
                        <a:rPr lang="en-US" sz="1200" baseline="30000" dirty="0" smtClean="0">
                          <a:latin typeface="Verdana" pitchFamily="34" charset="0"/>
                        </a:rPr>
                        <a:t>2</a:t>
                      </a:r>
                      <a:r>
                        <a:rPr lang="en-US" sz="1200" i="1" dirty="0" smtClean="0">
                          <a:solidFill>
                            <a:schemeClr val="hlink"/>
                          </a:solidFill>
                          <a:latin typeface="Verdana" pitchFamily="34" charset="0"/>
                        </a:rPr>
                        <a:t> </a:t>
                      </a:r>
                      <a:r>
                        <a:rPr lang="en-US" sz="1200" dirty="0" smtClean="0">
                          <a:latin typeface="Verdana" pitchFamily="34" charset="0"/>
                        </a:rPr>
                        <a:t> As one expert explains, “There is very little positive evidence for discovery learning and it is often inferior. In particularly, it may be costly in time, and when the search is lengthy or unsuccessful, motivation commonly flags.”</a:t>
                      </a:r>
                      <a:r>
                        <a:rPr lang="en-US" sz="1200" baseline="30000" dirty="0" smtClean="0">
                          <a:latin typeface="Verdana" pitchFamily="34" charset="0"/>
                        </a:rPr>
                        <a:t>1</a:t>
                      </a:r>
                      <a:endParaRPr lang="en-US" sz="1200" i="0" dirty="0">
                        <a:solidFill>
                          <a:schemeClr val="tx1"/>
                        </a:solidFill>
                      </a:endParaRPr>
                    </a:p>
                  </a:txBody>
                  <a:tcPr/>
                </a:tc>
              </a:tr>
              <a:tr h="370840">
                <a:tc>
                  <a:txBody>
                    <a:bodyPr/>
                    <a:lstStyle/>
                    <a:p>
                      <a:r>
                        <a:rPr lang="en-US" sz="2400" b="1" dirty="0" smtClean="0">
                          <a:solidFill>
                            <a:srgbClr val="002060"/>
                          </a:solidFill>
                        </a:rPr>
                        <a:t>Our</a:t>
                      </a:r>
                      <a:r>
                        <a:rPr lang="en-US" sz="2400" b="1" baseline="0" dirty="0" smtClean="0">
                          <a:solidFill>
                            <a:srgbClr val="002060"/>
                          </a:solidFill>
                        </a:rPr>
                        <a:t> Approach</a:t>
                      </a:r>
                      <a:endParaRPr lang="en-US" sz="2400" b="1" dirty="0">
                        <a:solidFill>
                          <a:srgbClr val="002060"/>
                        </a:solidFill>
                      </a:endParaRPr>
                    </a:p>
                  </a:txBody>
                  <a:tcPr/>
                </a:tc>
                <a:tc>
                  <a:txBody>
                    <a:bodyPr/>
                    <a:lstStyle/>
                    <a:p>
                      <a:r>
                        <a:rPr lang="en-US" sz="1200" i="0" dirty="0" smtClean="0">
                          <a:solidFill>
                            <a:schemeClr val="tx1"/>
                          </a:solidFill>
                          <a:latin typeface="Verdana" pitchFamily="34" charset="0"/>
                        </a:rPr>
                        <a:t>Teachers should spend much of their time directly instructing, guiding, or supervising students, and should not be reluctant to build up students’ factual knowledge.  The initial stages of learning involve acquiring “inflexible knowledge”, which is different from “rote memorization”.  Inflexible knowledge is the foundation for later expertise and an important part of the learning process. Flexible knowledge and understanding will develop as students acquire more knowledge, see more examples, and practice more.</a:t>
                      </a:r>
                      <a:r>
                        <a:rPr lang="en-US" sz="1200" i="0" baseline="30000" dirty="0" smtClean="0">
                          <a:solidFill>
                            <a:schemeClr val="tx1"/>
                          </a:solidFill>
                          <a:latin typeface="Verdana" pitchFamily="34" charset="0"/>
                        </a:rPr>
                        <a:t>3</a:t>
                      </a:r>
                      <a:endParaRPr lang="en-US" sz="1200" i="0" kern="1200" baseline="30000" dirty="0" smtClean="0">
                        <a:solidFill>
                          <a:schemeClr val="tx1"/>
                        </a:solidFill>
                        <a:latin typeface="Verdana" pitchFamily="34" charset="0"/>
                        <a:ea typeface="+mn-ea"/>
                        <a:cs typeface="+mn-cs"/>
                      </a:endParaRPr>
                    </a:p>
                  </a:txBody>
                  <a:tcPr/>
                </a:tc>
              </a:tr>
            </a:tbl>
          </a:graphicData>
        </a:graphic>
      </p:graphicFrame>
      <p:sp>
        <p:nvSpPr>
          <p:cNvPr id="9" name="Text Box 8"/>
          <p:cNvSpPr txBox="1">
            <a:spLocks noChangeArrowheads="1"/>
          </p:cNvSpPr>
          <p:nvPr/>
        </p:nvSpPr>
        <p:spPr bwMode="auto">
          <a:xfrm>
            <a:off x="533400" y="6172200"/>
            <a:ext cx="8610600" cy="473075"/>
          </a:xfrm>
          <a:prstGeom prst="rect">
            <a:avLst/>
          </a:prstGeom>
          <a:noFill/>
          <a:ln w="9525">
            <a:noFill/>
            <a:miter lim="800000"/>
            <a:headEnd/>
            <a:tailEnd/>
          </a:ln>
          <a:effectLst/>
        </p:spPr>
        <p:txBody>
          <a:bodyPr>
            <a:spAutoFit/>
          </a:bodyPr>
          <a:lstStyle/>
          <a:p>
            <a:pPr algn="l">
              <a:spcBef>
                <a:spcPct val="50000"/>
              </a:spcBef>
            </a:pPr>
            <a:r>
              <a:rPr lang="en-US" sz="1000" baseline="30000" dirty="0"/>
              <a:t>1</a:t>
            </a:r>
            <a:r>
              <a:rPr lang="en-US" sz="1000" dirty="0"/>
              <a:t>http://act-r.psy.cmu.edu/papers/misapplied.html, </a:t>
            </a:r>
            <a:r>
              <a:rPr lang="en-US" sz="1000" baseline="30000" dirty="0"/>
              <a:t>2</a:t>
            </a:r>
            <a:r>
              <a:rPr lang="en-US" sz="1000" dirty="0"/>
              <a:t>http://idea.uoregon.edu/~</a:t>
            </a:r>
            <a:r>
              <a:rPr lang="en-US" sz="1000" dirty="0" err="1"/>
              <a:t>ncite</a:t>
            </a:r>
            <a:r>
              <a:rPr lang="en-US" sz="1000" dirty="0"/>
              <a:t>/documents/</a:t>
            </a:r>
            <a:r>
              <a:rPr lang="en-US" sz="1000" dirty="0" err="1"/>
              <a:t>techrep</a:t>
            </a:r>
            <a:r>
              <a:rPr lang="en-US" sz="1000" dirty="0"/>
              <a:t>/tech06.html</a:t>
            </a:r>
          </a:p>
          <a:p>
            <a:pPr algn="l">
              <a:spcBef>
                <a:spcPct val="50000"/>
              </a:spcBef>
            </a:pPr>
            <a:r>
              <a:rPr lang="en-US" sz="1000" baseline="30000" dirty="0"/>
              <a:t>3</a:t>
            </a:r>
            <a:r>
              <a:rPr lang="en-US" sz="1000" dirty="0"/>
              <a:t>http://www.aft.org/pubs-reports/american_educator/winter2002/CogSci.html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Myths About Teaching and Learning</a:t>
            </a:r>
            <a:endParaRPr lang="en-US" sz="4000" dirty="0"/>
          </a:p>
        </p:txBody>
      </p:sp>
      <p:sp>
        <p:nvSpPr>
          <p:cNvPr id="7" name="TextBox 6"/>
          <p:cNvSpPr txBox="1"/>
          <p:nvPr/>
        </p:nvSpPr>
        <p:spPr>
          <a:xfrm>
            <a:off x="228600" y="1219200"/>
            <a:ext cx="8686800" cy="523220"/>
          </a:xfrm>
          <a:prstGeom prst="rect">
            <a:avLst/>
          </a:prstGeom>
          <a:noFill/>
        </p:spPr>
        <p:txBody>
          <a:bodyPr wrap="square" rtlCol="0">
            <a:spAutoFit/>
          </a:bodyPr>
          <a:lstStyle/>
          <a:p>
            <a:pPr algn="ctr"/>
            <a:r>
              <a:rPr lang="en-US" sz="2800" b="1" i="1" dirty="0" smtClean="0">
                <a:solidFill>
                  <a:srgbClr val="002060"/>
                </a:solidFill>
              </a:rPr>
              <a:t>“Fun and Interesting”</a:t>
            </a:r>
            <a:r>
              <a:rPr lang="en-US" sz="2800" b="1" i="1" dirty="0" smtClean="0">
                <a:solidFill>
                  <a:schemeClr val="accent1">
                    <a:lumMod val="75000"/>
                  </a:schemeClr>
                </a:solidFill>
              </a:rPr>
              <a:t> </a:t>
            </a:r>
          </a:p>
        </p:txBody>
      </p:sp>
      <p:graphicFrame>
        <p:nvGraphicFramePr>
          <p:cNvPr id="6" name="Table 5"/>
          <p:cNvGraphicFramePr>
            <a:graphicFrameLocks noGrp="1"/>
          </p:cNvGraphicFramePr>
          <p:nvPr/>
        </p:nvGraphicFramePr>
        <p:xfrm>
          <a:off x="457200" y="1904999"/>
          <a:ext cx="8134033" cy="4754880"/>
        </p:xfrm>
        <a:graphic>
          <a:graphicData uri="http://schemas.openxmlformats.org/drawingml/2006/table">
            <a:tbl>
              <a:tblPr>
                <a:tableStyleId>{3C2FFA5D-87B4-456A-9821-1D502468CF0F}</a:tableStyleId>
              </a:tblPr>
              <a:tblGrid>
                <a:gridCol w="2190433"/>
                <a:gridCol w="5943600"/>
              </a:tblGrid>
              <a:tr h="381000">
                <a:tc>
                  <a:txBody>
                    <a:bodyPr/>
                    <a:lstStyle/>
                    <a:p>
                      <a:r>
                        <a:rPr lang="en-US" sz="2400" b="1" dirty="0" smtClean="0">
                          <a:solidFill>
                            <a:srgbClr val="002060"/>
                          </a:solidFill>
                        </a:rPr>
                        <a:t>Common</a:t>
                      </a:r>
                      <a:r>
                        <a:rPr lang="en-US" sz="2400" b="1" baseline="0" dirty="0" smtClean="0">
                          <a:solidFill>
                            <a:srgbClr val="002060"/>
                          </a:solidFill>
                        </a:rPr>
                        <a:t> Belief</a:t>
                      </a:r>
                      <a:endParaRPr lang="en-US" sz="2400" b="1" dirty="0">
                        <a:solidFill>
                          <a:srgbClr val="002060"/>
                        </a:solidFill>
                      </a:endParaRPr>
                    </a:p>
                  </a:txBody>
                  <a:tcPr/>
                </a:tc>
                <a:tc>
                  <a:txBody>
                    <a:bodyPr/>
                    <a:lstStyle/>
                    <a:p>
                      <a:r>
                        <a:rPr lang="en-US" sz="1400" kern="1200" dirty="0" smtClean="0">
                          <a:solidFill>
                            <a:schemeClr val="dk1"/>
                          </a:solidFill>
                          <a:latin typeface="+mn-lt"/>
                          <a:ea typeface="+mn-ea"/>
                          <a:cs typeface="+mn-cs"/>
                        </a:rPr>
                        <a:t>Students will learn more if lessons are fun and interesting. </a:t>
                      </a:r>
                      <a:r>
                        <a:rPr lang="en-US" sz="1400" kern="1200" baseline="0" dirty="0" smtClean="0">
                          <a:solidFill>
                            <a:schemeClr val="dk1"/>
                          </a:solidFill>
                          <a:latin typeface="+mn-lt"/>
                          <a:ea typeface="+mn-ea"/>
                          <a:cs typeface="+mn-cs"/>
                        </a:rPr>
                        <a:t>  Hands on learning will be more interesting and appeal to various “learning styles”.  (Note how the myths are mutually reinforcing.)  Learning should be effortless, or at least mildly entertaining.  Entertaining activities motivate students.  You can judge a lesson by how engaged in it students are.</a:t>
                      </a:r>
                      <a:endParaRPr lang="en-US" sz="1400" kern="1200" dirty="0" smtClean="0">
                        <a:solidFill>
                          <a:schemeClr val="dk1"/>
                        </a:solidFill>
                        <a:latin typeface="+mn-lt"/>
                        <a:ea typeface="+mn-ea"/>
                        <a:cs typeface="+mn-cs"/>
                      </a:endParaRPr>
                    </a:p>
                  </a:txBody>
                  <a:tcPr/>
                </a:tc>
              </a:tr>
              <a:tr h="370840">
                <a:tc>
                  <a:txBody>
                    <a:bodyPr/>
                    <a:lstStyle/>
                    <a:p>
                      <a:r>
                        <a:rPr lang="en-US" sz="2400" b="1" dirty="0" smtClean="0">
                          <a:solidFill>
                            <a:srgbClr val="002060"/>
                          </a:solidFill>
                        </a:rPr>
                        <a:t>What’s Wrong</a:t>
                      </a:r>
                      <a:endParaRPr lang="en-US" sz="2400" b="1" dirty="0">
                        <a:solidFill>
                          <a:srgbClr val="00206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The entertainment value of a lesson and the level of student engagement should not be the measures of a lesson’s success.  Rather, attaining specific learning outcomes is the proper measure.  Learning is not effortless—it requires hard work.   Though it is good to made lessons interesting, too many activities or those of questionable value end up reducing students’ opportunity to learn.  Supposedly “fun” activities often waste time, divert students’ attention from the important substance of the lesson, cease to be interesting after a short period of novelty, and avoid the practice necessary for students to achieve real competence.</a:t>
                      </a:r>
                      <a:endParaRPr lang="en-US" sz="1100" i="0" dirty="0">
                        <a:solidFill>
                          <a:schemeClr val="tx1"/>
                        </a:solidFill>
                      </a:endParaRPr>
                    </a:p>
                  </a:txBody>
                  <a:tcPr/>
                </a:tc>
              </a:tr>
              <a:tr h="370840">
                <a:tc>
                  <a:txBody>
                    <a:bodyPr/>
                    <a:lstStyle/>
                    <a:p>
                      <a:r>
                        <a:rPr lang="en-US" sz="2400" b="1" dirty="0" smtClean="0">
                          <a:solidFill>
                            <a:srgbClr val="002060"/>
                          </a:solidFill>
                        </a:rPr>
                        <a:t>Our</a:t>
                      </a:r>
                      <a:r>
                        <a:rPr lang="en-US" sz="2400" b="1" baseline="0" dirty="0" smtClean="0">
                          <a:solidFill>
                            <a:srgbClr val="002060"/>
                          </a:solidFill>
                        </a:rPr>
                        <a:t> Approach</a:t>
                      </a:r>
                      <a:endParaRPr lang="en-US" sz="2400" b="1" dirty="0">
                        <a:solidFill>
                          <a:srgbClr val="002060"/>
                        </a:solidFill>
                      </a:endParaRPr>
                    </a:p>
                  </a:txBody>
                  <a:tcPr/>
                </a:tc>
                <a:tc>
                  <a:txBody>
                    <a:bodyPr/>
                    <a:lstStyle/>
                    <a:p>
                      <a:r>
                        <a:rPr lang="en-US" sz="1400" kern="1200" dirty="0" smtClean="0">
                          <a:solidFill>
                            <a:schemeClr val="dk1"/>
                          </a:solidFill>
                          <a:latin typeface="+mn-lt"/>
                          <a:ea typeface="+mn-ea"/>
                          <a:cs typeface="+mn-cs"/>
                        </a:rPr>
                        <a:t>School work is the work of childhood.</a:t>
                      </a:r>
                      <a:r>
                        <a:rPr lang="en-US" sz="1400" kern="1200" baseline="0" dirty="0" smtClean="0">
                          <a:solidFill>
                            <a:schemeClr val="dk1"/>
                          </a:solidFill>
                          <a:latin typeface="+mn-lt"/>
                          <a:ea typeface="+mn-ea"/>
                          <a:cs typeface="+mn-cs"/>
                        </a:rPr>
                        <a:t>  Though it certainly can be fun and interesting, learning is quite often challenging, and requires discipline to succeed. </a:t>
                      </a:r>
                      <a:r>
                        <a:rPr lang="en-US" sz="1400" kern="1200" dirty="0" smtClean="0">
                          <a:solidFill>
                            <a:schemeClr val="dk1"/>
                          </a:solidFill>
                          <a:latin typeface="+mn-lt"/>
                          <a:ea typeface="+mn-ea"/>
                          <a:cs typeface="+mn-cs"/>
                        </a:rPr>
                        <a:t>Behavior management skills are more effective in motivating student learning than fun activities.</a:t>
                      </a:r>
                      <a:r>
                        <a:rPr lang="en-US" sz="1400" kern="1200" baseline="0" dirty="0" smtClean="0">
                          <a:solidFill>
                            <a:schemeClr val="dk1"/>
                          </a:solidFill>
                          <a:latin typeface="+mn-lt"/>
                          <a:ea typeface="+mn-ea"/>
                          <a:cs typeface="+mn-cs"/>
                        </a:rPr>
                        <a:t>  F</a:t>
                      </a:r>
                      <a:r>
                        <a:rPr lang="en-US" sz="1400" kern="1200" dirty="0" smtClean="0">
                          <a:solidFill>
                            <a:schemeClr val="dk1"/>
                          </a:solidFill>
                          <a:latin typeface="+mn-lt"/>
                          <a:ea typeface="+mn-ea"/>
                          <a:cs typeface="+mn-cs"/>
                        </a:rPr>
                        <a:t>un activities</a:t>
                      </a:r>
                      <a:r>
                        <a:rPr lang="en-US" sz="1400" kern="1200" baseline="0" dirty="0" smtClean="0">
                          <a:solidFill>
                            <a:schemeClr val="dk1"/>
                          </a:solidFill>
                          <a:latin typeface="+mn-lt"/>
                          <a:ea typeface="+mn-ea"/>
                          <a:cs typeface="+mn-cs"/>
                        </a:rPr>
                        <a:t> are good for providing variety within the instructional program</a:t>
                      </a:r>
                      <a:r>
                        <a:rPr lang="en-US" sz="1400" kern="1200" dirty="0" smtClean="0">
                          <a:solidFill>
                            <a:schemeClr val="dk1"/>
                          </a:solidFill>
                          <a:latin typeface="+mn-lt"/>
                          <a:ea typeface="+mn-ea"/>
                          <a:cs typeface="+mn-cs"/>
                        </a:rPr>
                        <a:t>.   Hands on activities should be used when research</a:t>
                      </a:r>
                      <a:r>
                        <a:rPr lang="en-US" sz="1400" kern="1200" baseline="0" dirty="0" smtClean="0">
                          <a:solidFill>
                            <a:schemeClr val="dk1"/>
                          </a:solidFill>
                          <a:latin typeface="+mn-lt"/>
                          <a:ea typeface="+mn-ea"/>
                          <a:cs typeface="+mn-cs"/>
                        </a:rPr>
                        <a:t> or common sense suggests that the activity is likely to achieve a equivalent or better outcome than other approaches.</a:t>
                      </a:r>
                      <a:endParaRPr lang="en-US" sz="1400" kern="1200" dirty="0" smtClean="0">
                        <a:solidFill>
                          <a:schemeClr val="dk1"/>
                        </a:solidFill>
                        <a:latin typeface="+mn-lt"/>
                        <a:ea typeface="+mn-ea"/>
                        <a:cs typeface="+mn-cs"/>
                      </a:endParaRPr>
                    </a:p>
                  </a:txBody>
                  <a:tcPr/>
                </a:tc>
              </a:tr>
            </a:tbl>
          </a:graphicData>
        </a:graphic>
      </p:graphicFrame>
      <p:sp>
        <p:nvSpPr>
          <p:cNvPr id="5" name="TextBox 4"/>
          <p:cNvSpPr txBox="1"/>
          <p:nvPr/>
        </p:nvSpPr>
        <p:spPr>
          <a:xfrm>
            <a:off x="533400" y="6672590"/>
            <a:ext cx="8077200" cy="261610"/>
          </a:xfrm>
          <a:prstGeom prst="rect">
            <a:avLst/>
          </a:prstGeom>
          <a:noFill/>
        </p:spPr>
        <p:txBody>
          <a:bodyPr wrap="square" rtlCol="0">
            <a:spAutoFit/>
          </a:bodyPr>
          <a:lstStyle/>
          <a:p>
            <a:r>
              <a:rPr lang="en-US" sz="1100" dirty="0" smtClean="0"/>
              <a:t>This slide was derived from “Myths and Misconceptions about Teaching”, Dr. Vicki Snider, pages  45-59</a:t>
            </a:r>
            <a:endParaRPr lang="en-US" sz="11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Myths About Teaching and Learning</a:t>
            </a:r>
            <a:endParaRPr lang="en-US" sz="4000" dirty="0"/>
          </a:p>
        </p:txBody>
      </p:sp>
      <p:sp>
        <p:nvSpPr>
          <p:cNvPr id="7" name="TextBox 6"/>
          <p:cNvSpPr txBox="1"/>
          <p:nvPr/>
        </p:nvSpPr>
        <p:spPr>
          <a:xfrm>
            <a:off x="228600" y="1219200"/>
            <a:ext cx="8686800" cy="523220"/>
          </a:xfrm>
          <a:prstGeom prst="rect">
            <a:avLst/>
          </a:prstGeom>
          <a:noFill/>
        </p:spPr>
        <p:txBody>
          <a:bodyPr wrap="square" rtlCol="0">
            <a:spAutoFit/>
          </a:bodyPr>
          <a:lstStyle/>
          <a:p>
            <a:pPr algn="ctr"/>
            <a:r>
              <a:rPr lang="en-US" sz="2800" b="1" i="1" dirty="0" smtClean="0">
                <a:solidFill>
                  <a:srgbClr val="002060"/>
                </a:solidFill>
              </a:rPr>
              <a:t>“Eclectic Teaching”</a:t>
            </a:r>
            <a:endParaRPr lang="en-US" sz="2800" b="1" i="1" dirty="0" smtClean="0">
              <a:solidFill>
                <a:schemeClr val="accent1">
                  <a:lumMod val="75000"/>
                </a:schemeClr>
              </a:solidFill>
            </a:endParaRPr>
          </a:p>
        </p:txBody>
      </p:sp>
      <p:graphicFrame>
        <p:nvGraphicFramePr>
          <p:cNvPr id="6" name="Table 5"/>
          <p:cNvGraphicFramePr>
            <a:graphicFrameLocks noGrp="1"/>
          </p:cNvGraphicFramePr>
          <p:nvPr/>
        </p:nvGraphicFramePr>
        <p:xfrm>
          <a:off x="457200" y="1828800"/>
          <a:ext cx="8134033" cy="4541520"/>
        </p:xfrm>
        <a:graphic>
          <a:graphicData uri="http://schemas.openxmlformats.org/drawingml/2006/table">
            <a:tbl>
              <a:tblPr>
                <a:tableStyleId>{3C2FFA5D-87B4-456A-9821-1D502468CF0F}</a:tableStyleId>
              </a:tblPr>
              <a:tblGrid>
                <a:gridCol w="2190433"/>
                <a:gridCol w="5943600"/>
              </a:tblGrid>
              <a:tr h="370840">
                <a:tc>
                  <a:txBody>
                    <a:bodyPr/>
                    <a:lstStyle/>
                    <a:p>
                      <a:r>
                        <a:rPr lang="en-US" sz="2400" b="1" dirty="0" smtClean="0">
                          <a:solidFill>
                            <a:srgbClr val="002060"/>
                          </a:solidFill>
                        </a:rPr>
                        <a:t>Common</a:t>
                      </a:r>
                      <a:r>
                        <a:rPr lang="en-US" sz="2400" b="1" baseline="0" dirty="0" smtClean="0">
                          <a:solidFill>
                            <a:srgbClr val="002060"/>
                          </a:solidFill>
                        </a:rPr>
                        <a:t> Belief</a:t>
                      </a:r>
                      <a:endParaRPr lang="en-US" sz="2400" b="1" dirty="0">
                        <a:solidFill>
                          <a:srgbClr val="002060"/>
                        </a:solidFill>
                      </a:endParaRPr>
                    </a:p>
                  </a:txBody>
                  <a:tcPr/>
                </a:tc>
                <a:tc>
                  <a:txBody>
                    <a:bodyPr/>
                    <a:lstStyle/>
                    <a:p>
                      <a:r>
                        <a:rPr lang="en-US" sz="1400" kern="1200" dirty="0" smtClean="0">
                          <a:solidFill>
                            <a:schemeClr val="dk1"/>
                          </a:solidFill>
                          <a:latin typeface="+mn-lt"/>
                          <a:ea typeface="+mn-ea"/>
                          <a:cs typeface="+mn-cs"/>
                        </a:rPr>
                        <a:t>Mixing and matching various materials is the best way to meet learners’ unique</a:t>
                      </a:r>
                      <a:r>
                        <a:rPr lang="en-US" sz="1400" kern="1200" baseline="0" dirty="0" smtClean="0">
                          <a:solidFill>
                            <a:schemeClr val="dk1"/>
                          </a:solidFill>
                          <a:latin typeface="+mn-lt"/>
                          <a:ea typeface="+mn-ea"/>
                          <a:cs typeface="+mn-cs"/>
                        </a:rPr>
                        <a:t> needs.  Teaching is not technical, and  attempts to make it so  be providing pre-packaged curricula that provide specific teaching techniques are demeaning to students and teachers.  Student characteristics should guide instruction.</a:t>
                      </a:r>
                      <a:endParaRPr lang="en-US" sz="1400" kern="1200" dirty="0">
                        <a:solidFill>
                          <a:schemeClr val="dk1"/>
                        </a:solidFill>
                        <a:latin typeface="+mn-lt"/>
                        <a:ea typeface="+mn-ea"/>
                        <a:cs typeface="+mn-cs"/>
                      </a:endParaRPr>
                    </a:p>
                  </a:txBody>
                  <a:tcPr/>
                </a:tc>
              </a:tr>
              <a:tr h="370840">
                <a:tc>
                  <a:txBody>
                    <a:bodyPr/>
                    <a:lstStyle/>
                    <a:p>
                      <a:r>
                        <a:rPr lang="en-US" sz="2400" b="1" dirty="0" smtClean="0">
                          <a:solidFill>
                            <a:srgbClr val="002060"/>
                          </a:solidFill>
                        </a:rPr>
                        <a:t>What’s Wrong</a:t>
                      </a:r>
                      <a:endParaRPr lang="en-US" sz="2400" b="1" dirty="0">
                        <a:solidFill>
                          <a:srgbClr val="002060"/>
                        </a:solidFill>
                      </a:endParaRPr>
                    </a:p>
                  </a:txBody>
                  <a:tcPr/>
                </a:tc>
                <a:tc>
                  <a:txBody>
                    <a:bodyPr/>
                    <a:lstStyle/>
                    <a:p>
                      <a:pPr lvl="0"/>
                      <a:r>
                        <a:rPr lang="en-US" sz="1400" kern="1200" dirty="0" smtClean="0">
                          <a:solidFill>
                            <a:schemeClr val="dk1"/>
                          </a:solidFill>
                          <a:latin typeface="+mn-lt"/>
                          <a:ea typeface="+mn-ea"/>
                          <a:cs typeface="+mn-cs"/>
                        </a:rPr>
                        <a:t>Teaching is artful, but designing a set of validated lesson plans is very technical and involves extensive field testing.  Eclectic teaching may provide an outlet for teachers’ creativity, but validated lessons that are based on careful analysis and research work best when teachers follow them.  Though no one approach works for all students, some practices are better than others, and there is a high probability that validated lessons will work better than the alternatives for most students.  When teachers piece together an instructional program from various sources, the components of the programs may not work together.</a:t>
                      </a:r>
                    </a:p>
                  </a:txBody>
                  <a:tcPr/>
                </a:tc>
              </a:tr>
              <a:tr h="370840">
                <a:tc>
                  <a:txBody>
                    <a:bodyPr/>
                    <a:lstStyle/>
                    <a:p>
                      <a:r>
                        <a:rPr lang="en-US" sz="2400" b="1" dirty="0" smtClean="0">
                          <a:solidFill>
                            <a:srgbClr val="002060"/>
                          </a:solidFill>
                        </a:rPr>
                        <a:t>Our</a:t>
                      </a:r>
                      <a:r>
                        <a:rPr lang="en-US" sz="2400" b="1" baseline="0" dirty="0" smtClean="0">
                          <a:solidFill>
                            <a:srgbClr val="002060"/>
                          </a:solidFill>
                        </a:rPr>
                        <a:t> Approach</a:t>
                      </a:r>
                      <a:endParaRPr lang="en-US" sz="2400" b="1" dirty="0">
                        <a:solidFill>
                          <a:srgbClr val="002060"/>
                        </a:solidFill>
                      </a:endParaRPr>
                    </a:p>
                  </a:txBody>
                  <a:tcPr/>
                </a:tc>
                <a:tc>
                  <a:txBody>
                    <a:bodyPr/>
                    <a:lstStyle/>
                    <a:p>
                      <a:r>
                        <a:rPr lang="en-US" sz="1400" kern="1200" dirty="0" smtClean="0">
                          <a:solidFill>
                            <a:schemeClr val="dk1"/>
                          </a:solidFill>
                          <a:latin typeface="+mn-lt"/>
                          <a:ea typeface="+mn-ea"/>
                          <a:cs typeface="+mn-cs"/>
                        </a:rPr>
                        <a:t>Good curriculum design</a:t>
                      </a:r>
                      <a:r>
                        <a:rPr lang="en-US" sz="1400" kern="1200" baseline="0" dirty="0" smtClean="0">
                          <a:solidFill>
                            <a:schemeClr val="dk1"/>
                          </a:solidFill>
                          <a:latin typeface="+mn-lt"/>
                          <a:ea typeface="+mn-ea"/>
                          <a:cs typeface="+mn-cs"/>
                        </a:rPr>
                        <a:t> reflects principles from well-conducted education research, cognitive science, and psychology.  The common converging themes from these areas are:  provide </a:t>
                      </a:r>
                      <a:r>
                        <a:rPr lang="en-US" sz="1400" kern="1200" baseline="0" dirty="0" err="1" smtClean="0">
                          <a:solidFill>
                            <a:schemeClr val="dk1"/>
                          </a:solidFill>
                          <a:latin typeface="+mn-lt"/>
                          <a:ea typeface="+mn-ea"/>
                          <a:cs typeface="+mn-cs"/>
                        </a:rPr>
                        <a:t>scaffolded</a:t>
                      </a:r>
                      <a:r>
                        <a:rPr lang="en-US" sz="1400" kern="1200" baseline="0" dirty="0" smtClean="0">
                          <a:solidFill>
                            <a:schemeClr val="dk1"/>
                          </a:solidFill>
                          <a:latin typeface="+mn-lt"/>
                          <a:ea typeface="+mn-ea"/>
                          <a:cs typeface="+mn-cs"/>
                        </a:rPr>
                        <a:t> instruction; address different forms of knowledge; use techniques to help students store, retrieve, and organize knowledge; teach strategies to promote independence; teach explicitly; highlight sameness within and across subject matter to promote generalization.  Teachers do need to be smarter than the programs they use, but the programs must provide a system of delivery that helps teachers achieve results.</a:t>
                      </a:r>
                      <a:endParaRPr lang="en-US" sz="1400" kern="1200" dirty="0" smtClean="0">
                        <a:solidFill>
                          <a:schemeClr val="dk1"/>
                        </a:solidFill>
                        <a:latin typeface="+mn-lt"/>
                        <a:ea typeface="+mn-ea"/>
                        <a:cs typeface="+mn-cs"/>
                      </a:endParaRPr>
                    </a:p>
                  </a:txBody>
                  <a:tcPr/>
                </a:tc>
              </a:tr>
            </a:tbl>
          </a:graphicData>
        </a:graphic>
      </p:graphicFrame>
      <p:sp>
        <p:nvSpPr>
          <p:cNvPr id="5" name="TextBox 4"/>
          <p:cNvSpPr txBox="1"/>
          <p:nvPr/>
        </p:nvSpPr>
        <p:spPr>
          <a:xfrm>
            <a:off x="533400" y="6596390"/>
            <a:ext cx="8077200" cy="261610"/>
          </a:xfrm>
          <a:prstGeom prst="rect">
            <a:avLst/>
          </a:prstGeom>
          <a:noFill/>
        </p:spPr>
        <p:txBody>
          <a:bodyPr wrap="square" rtlCol="0">
            <a:spAutoFit/>
          </a:bodyPr>
          <a:lstStyle/>
          <a:p>
            <a:r>
              <a:rPr lang="en-US" sz="1100" dirty="0" smtClean="0"/>
              <a:t>This slide was derived from “Myths and Misconceptions about Teaching”, Dr. Vicki Snider, pages  60-84</a:t>
            </a:r>
            <a:endParaRPr lang="en-US" sz="11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Myths About Teaching and Learning</a:t>
            </a:r>
            <a:endParaRPr lang="en-US" sz="4000" dirty="0"/>
          </a:p>
        </p:txBody>
      </p:sp>
      <p:sp>
        <p:nvSpPr>
          <p:cNvPr id="7" name="TextBox 6"/>
          <p:cNvSpPr txBox="1"/>
          <p:nvPr/>
        </p:nvSpPr>
        <p:spPr>
          <a:xfrm>
            <a:off x="228600" y="1219200"/>
            <a:ext cx="8686800" cy="523220"/>
          </a:xfrm>
          <a:prstGeom prst="rect">
            <a:avLst/>
          </a:prstGeom>
          <a:noFill/>
        </p:spPr>
        <p:txBody>
          <a:bodyPr wrap="square" rtlCol="0">
            <a:spAutoFit/>
          </a:bodyPr>
          <a:lstStyle/>
          <a:p>
            <a:pPr algn="ctr"/>
            <a:r>
              <a:rPr lang="en-US" sz="2800" b="1" i="1" dirty="0" smtClean="0">
                <a:solidFill>
                  <a:srgbClr val="002060"/>
                </a:solidFill>
              </a:rPr>
              <a:t>“The Good or Heroic Teacher”</a:t>
            </a:r>
            <a:endParaRPr lang="en-US" sz="2800" b="1" i="1" dirty="0" smtClean="0">
              <a:solidFill>
                <a:schemeClr val="accent1">
                  <a:lumMod val="75000"/>
                </a:schemeClr>
              </a:solidFill>
            </a:endParaRPr>
          </a:p>
        </p:txBody>
      </p:sp>
      <p:graphicFrame>
        <p:nvGraphicFramePr>
          <p:cNvPr id="6" name="Table 5"/>
          <p:cNvGraphicFramePr>
            <a:graphicFrameLocks noGrp="1"/>
          </p:cNvGraphicFramePr>
          <p:nvPr/>
        </p:nvGraphicFramePr>
        <p:xfrm>
          <a:off x="457200" y="1828800"/>
          <a:ext cx="8134033" cy="4663440"/>
        </p:xfrm>
        <a:graphic>
          <a:graphicData uri="http://schemas.openxmlformats.org/drawingml/2006/table">
            <a:tbl>
              <a:tblPr>
                <a:tableStyleId>{3C2FFA5D-87B4-456A-9821-1D502468CF0F}</a:tableStyleId>
              </a:tblPr>
              <a:tblGrid>
                <a:gridCol w="2190433"/>
                <a:gridCol w="5943600"/>
              </a:tblGrid>
              <a:tr h="370840">
                <a:tc>
                  <a:txBody>
                    <a:bodyPr/>
                    <a:lstStyle/>
                    <a:p>
                      <a:r>
                        <a:rPr lang="en-US" sz="2400" b="1" dirty="0" smtClean="0">
                          <a:solidFill>
                            <a:srgbClr val="002060"/>
                          </a:solidFill>
                        </a:rPr>
                        <a:t>Common</a:t>
                      </a:r>
                      <a:r>
                        <a:rPr lang="en-US" sz="2400" b="1" baseline="0" dirty="0" smtClean="0">
                          <a:solidFill>
                            <a:srgbClr val="002060"/>
                          </a:solidFill>
                        </a:rPr>
                        <a:t> Belief</a:t>
                      </a:r>
                      <a:endParaRPr lang="en-US" sz="2400" b="1" dirty="0">
                        <a:solidFill>
                          <a:srgbClr val="002060"/>
                        </a:solidFill>
                      </a:endParaRPr>
                    </a:p>
                  </a:txBody>
                  <a:tcPr/>
                </a:tc>
                <a:tc>
                  <a:txBody>
                    <a:bodyPr/>
                    <a:lstStyle/>
                    <a:p>
                      <a:r>
                        <a:rPr lang="en-US" sz="1600" kern="1200" dirty="0" smtClean="0">
                          <a:solidFill>
                            <a:schemeClr val="dk1"/>
                          </a:solidFill>
                          <a:latin typeface="+mn-lt"/>
                          <a:ea typeface="+mn-ea"/>
                          <a:cs typeface="+mn-cs"/>
                        </a:rPr>
                        <a:t>Good teachers are the most important variable in students’ success—outweighing teaching techniques, curriculum, school climate, organization, and leadership.</a:t>
                      </a:r>
                      <a:r>
                        <a:rPr lang="en-US" sz="1600" kern="1200" baseline="0" dirty="0" smtClean="0">
                          <a:solidFill>
                            <a:schemeClr val="dk1"/>
                          </a:solidFill>
                          <a:latin typeface="+mn-lt"/>
                          <a:ea typeface="+mn-ea"/>
                          <a:cs typeface="+mn-cs"/>
                        </a:rPr>
                        <a:t>  How dedicated a teacher is determines whether his or her students will learn.</a:t>
                      </a:r>
                      <a:endParaRPr lang="en-US" sz="1600" kern="1200" dirty="0">
                        <a:solidFill>
                          <a:schemeClr val="dk1"/>
                        </a:solidFill>
                        <a:latin typeface="+mn-lt"/>
                        <a:ea typeface="+mn-ea"/>
                        <a:cs typeface="+mn-cs"/>
                      </a:endParaRPr>
                    </a:p>
                  </a:txBody>
                  <a:tcPr/>
                </a:tc>
              </a:tr>
              <a:tr h="370840">
                <a:tc>
                  <a:txBody>
                    <a:bodyPr/>
                    <a:lstStyle/>
                    <a:p>
                      <a:r>
                        <a:rPr lang="en-US" sz="2400" b="1" dirty="0" smtClean="0">
                          <a:solidFill>
                            <a:srgbClr val="002060"/>
                          </a:solidFill>
                        </a:rPr>
                        <a:t>What’s Wrong</a:t>
                      </a:r>
                      <a:endParaRPr lang="en-US" sz="2400" b="1" dirty="0">
                        <a:solidFill>
                          <a:srgbClr val="002060"/>
                        </a:solidFill>
                      </a:endParaRPr>
                    </a:p>
                  </a:txBody>
                  <a:tcPr/>
                </a:tc>
                <a:tc>
                  <a:txBody>
                    <a:bodyPr/>
                    <a:lstStyle/>
                    <a:p>
                      <a:pPr lvl="0"/>
                      <a:r>
                        <a:rPr lang="en-US" sz="1600" kern="1200" dirty="0" smtClean="0">
                          <a:solidFill>
                            <a:schemeClr val="dk1"/>
                          </a:solidFill>
                          <a:latin typeface="+mn-lt"/>
                          <a:ea typeface="+mn-ea"/>
                          <a:cs typeface="+mn-cs"/>
                        </a:rPr>
                        <a:t>Just because a teacher has dispositions well-suited to teaching and a commitment to students and to a particular teaching approach doesn’t mean students will learn. Good teachers are made, not born, and making good teachers requires professional development in specific knowledge and skills that have been shown to work.  Without effective curricula and professional development students won’t learn as well as they</a:t>
                      </a:r>
                      <a:r>
                        <a:rPr lang="en-US" sz="1600" kern="1200" baseline="0" dirty="0" smtClean="0">
                          <a:solidFill>
                            <a:schemeClr val="dk1"/>
                          </a:solidFill>
                          <a:latin typeface="+mn-lt"/>
                          <a:ea typeface="+mn-ea"/>
                          <a:cs typeface="+mn-cs"/>
                        </a:rPr>
                        <a:t> could</a:t>
                      </a:r>
                      <a:r>
                        <a:rPr lang="en-US" sz="1600" kern="1200" dirty="0" smtClean="0">
                          <a:solidFill>
                            <a:schemeClr val="dk1"/>
                          </a:solidFill>
                          <a:latin typeface="+mn-lt"/>
                          <a:ea typeface="+mn-ea"/>
                          <a:cs typeface="+mn-cs"/>
                        </a:rPr>
                        <a:t>, regardless of how dynamic or well-organized the teacher is.  </a:t>
                      </a:r>
                    </a:p>
                  </a:txBody>
                  <a:tcPr/>
                </a:tc>
              </a:tr>
              <a:tr h="777240">
                <a:tc>
                  <a:txBody>
                    <a:bodyPr/>
                    <a:lstStyle/>
                    <a:p>
                      <a:r>
                        <a:rPr lang="en-US" sz="2400" b="1" dirty="0" smtClean="0">
                          <a:solidFill>
                            <a:srgbClr val="002060"/>
                          </a:solidFill>
                        </a:rPr>
                        <a:t>Our</a:t>
                      </a:r>
                      <a:r>
                        <a:rPr lang="en-US" sz="2400" b="1" baseline="0" dirty="0" smtClean="0">
                          <a:solidFill>
                            <a:srgbClr val="002060"/>
                          </a:solidFill>
                        </a:rPr>
                        <a:t> Approach</a:t>
                      </a:r>
                      <a:endParaRPr lang="en-US" sz="2400" b="1" dirty="0">
                        <a:solidFill>
                          <a:srgbClr val="002060"/>
                        </a:solidFill>
                      </a:endParaRPr>
                    </a:p>
                  </a:txBody>
                  <a:tcPr/>
                </a:tc>
                <a:tc>
                  <a:txBody>
                    <a:bodyPr/>
                    <a:lstStyle/>
                    <a:p>
                      <a:r>
                        <a:rPr lang="en-US" sz="1600" i="0" kern="1200" baseline="0" dirty="0" smtClean="0">
                          <a:solidFill>
                            <a:schemeClr val="dk1"/>
                          </a:solidFill>
                          <a:latin typeface="+mn-lt"/>
                          <a:ea typeface="+mn-ea"/>
                          <a:cs typeface="+mn-cs"/>
                        </a:rPr>
                        <a:t>Teaching is an art and a science.  Talented teachers who can make a big difference in the classroom are needed.  We will put teachers through a highly competitive selection process, and also give them the best curricular materials we can find.  The goal is good teaching in the hands of good teachers in an environment that facilitates their success.  We don’t rely on individual heroics to achieve success.</a:t>
                      </a:r>
                      <a:endParaRPr lang="en-US" sz="1600" i="0" kern="1200" baseline="30000" dirty="0" smtClean="0">
                        <a:solidFill>
                          <a:schemeClr val="tx1"/>
                        </a:solidFill>
                        <a:latin typeface="Verdana" pitchFamily="34" charset="0"/>
                        <a:ea typeface="+mn-ea"/>
                        <a:cs typeface="+mn-cs"/>
                      </a:endParaRPr>
                    </a:p>
                  </a:txBody>
                  <a:tcPr/>
                </a:tc>
              </a:tr>
            </a:tbl>
          </a:graphicData>
        </a:graphic>
      </p:graphicFrame>
      <p:sp>
        <p:nvSpPr>
          <p:cNvPr id="5" name="TextBox 4"/>
          <p:cNvSpPr txBox="1"/>
          <p:nvPr/>
        </p:nvSpPr>
        <p:spPr>
          <a:xfrm>
            <a:off x="533400" y="6596390"/>
            <a:ext cx="8077200" cy="261610"/>
          </a:xfrm>
          <a:prstGeom prst="rect">
            <a:avLst/>
          </a:prstGeom>
          <a:noFill/>
        </p:spPr>
        <p:txBody>
          <a:bodyPr wrap="square" rtlCol="0">
            <a:spAutoFit/>
          </a:bodyPr>
          <a:lstStyle/>
          <a:p>
            <a:r>
              <a:rPr lang="en-US" sz="1100" dirty="0" smtClean="0"/>
              <a:t>This slide was derived from “Myths and Misconceptions about Teaching”, Dr. Vicki Snider, pages  85-105</a:t>
            </a:r>
            <a:endParaRPr lang="en-US" sz="11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Cognitive Science</a:t>
            </a:r>
            <a:endParaRPr lang="en-US" sz="4000" dirty="0"/>
          </a:p>
        </p:txBody>
      </p:sp>
      <p:sp>
        <p:nvSpPr>
          <p:cNvPr id="7" name="TextBox 6"/>
          <p:cNvSpPr txBox="1"/>
          <p:nvPr/>
        </p:nvSpPr>
        <p:spPr>
          <a:xfrm>
            <a:off x="228600" y="1219200"/>
            <a:ext cx="8686800" cy="2677656"/>
          </a:xfrm>
          <a:prstGeom prst="rect">
            <a:avLst/>
          </a:prstGeom>
          <a:noFill/>
        </p:spPr>
        <p:txBody>
          <a:bodyPr wrap="square" rtlCol="0">
            <a:spAutoFit/>
          </a:bodyPr>
          <a:lstStyle/>
          <a:p>
            <a:pPr algn="ctr"/>
            <a:r>
              <a:rPr lang="en-US" sz="2800" b="1" i="1" dirty="0" smtClean="0">
                <a:solidFill>
                  <a:srgbClr val="002060"/>
                </a:solidFill>
              </a:rPr>
              <a:t>So those are the myths.  What about the science?</a:t>
            </a:r>
          </a:p>
          <a:p>
            <a:pPr algn="ctr"/>
            <a:endParaRPr lang="en-US" sz="2800" b="1" i="1" dirty="0" smtClean="0">
              <a:solidFill>
                <a:srgbClr val="002060"/>
              </a:solidFill>
            </a:endParaRPr>
          </a:p>
          <a:p>
            <a:pPr algn="ctr"/>
            <a:r>
              <a:rPr lang="en-US" sz="2800" b="1" dirty="0" smtClean="0">
                <a:solidFill>
                  <a:schemeClr val="accent3">
                    <a:lumMod val="50000"/>
                  </a:schemeClr>
                </a:solidFill>
              </a:rPr>
              <a:t>Cognitive science, which studies how the brain works, reaches similar conclusions.  Top cognitive scientist Dr. Daniel Willingham wrote an excellent book for teachers, which we’ll summarize on the next slides.</a:t>
            </a:r>
          </a:p>
        </p:txBody>
      </p:sp>
      <p:pic>
        <p:nvPicPr>
          <p:cNvPr id="47106" name="Picture 2" descr="Why Don't Students Like School: A Cognitive Scientist Answers Questions About How the Mind Works and What It Means for the Classroom">
            <a:hlinkClick r:id="rId2"/>
          </p:cNvPr>
          <p:cNvPicPr>
            <a:picLocks noChangeAspect="1" noChangeArrowheads="1"/>
          </p:cNvPicPr>
          <p:nvPr/>
        </p:nvPicPr>
        <p:blipFill>
          <a:blip r:embed="rId3" cstate="print"/>
          <a:srcRect l="16000" t="13333" r="22667"/>
          <a:stretch>
            <a:fillRect/>
          </a:stretch>
        </p:blipFill>
        <p:spPr bwMode="auto">
          <a:xfrm>
            <a:off x="3657600" y="3962400"/>
            <a:ext cx="1981200" cy="2799523"/>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Cognitive Science</a:t>
            </a:r>
            <a:endParaRPr lang="en-US" sz="4000" dirty="0"/>
          </a:p>
        </p:txBody>
      </p:sp>
      <p:sp>
        <p:nvSpPr>
          <p:cNvPr id="7" name="TextBox 6"/>
          <p:cNvSpPr txBox="1"/>
          <p:nvPr/>
        </p:nvSpPr>
        <p:spPr>
          <a:xfrm>
            <a:off x="228600" y="1219200"/>
            <a:ext cx="8686800" cy="523220"/>
          </a:xfrm>
          <a:prstGeom prst="rect">
            <a:avLst/>
          </a:prstGeom>
          <a:noFill/>
        </p:spPr>
        <p:txBody>
          <a:bodyPr wrap="square" rtlCol="0">
            <a:spAutoFit/>
          </a:bodyPr>
          <a:lstStyle/>
          <a:p>
            <a:pPr algn="ctr"/>
            <a:r>
              <a:rPr lang="en-US" sz="2800" b="1" dirty="0" smtClean="0">
                <a:solidFill>
                  <a:schemeClr val="accent1">
                    <a:lumMod val="75000"/>
                  </a:schemeClr>
                </a:solidFill>
              </a:rPr>
              <a:t>“The brain is not designed for thinking.”</a:t>
            </a:r>
          </a:p>
        </p:txBody>
      </p:sp>
      <p:pic>
        <p:nvPicPr>
          <p:cNvPr id="5" name="Picture 3" descr="C:\Users\Tom\AppData\Local\Microsoft\Windows\Temporary Internet Files\Content.IE5\BH6J4V3W\MCBD05199_0000[1].wmf"/>
          <p:cNvPicPr>
            <a:picLocks noChangeAspect="1" noChangeArrowheads="1"/>
          </p:cNvPicPr>
          <p:nvPr/>
        </p:nvPicPr>
        <p:blipFill>
          <a:blip r:embed="rId3" cstate="print"/>
          <a:srcRect/>
          <a:stretch>
            <a:fillRect/>
          </a:stretch>
        </p:blipFill>
        <p:spPr bwMode="auto">
          <a:xfrm>
            <a:off x="2667000" y="1828800"/>
            <a:ext cx="4036337" cy="3434281"/>
          </a:xfrm>
          <a:prstGeom prst="rect">
            <a:avLst/>
          </a:prstGeom>
          <a:noFill/>
        </p:spPr>
      </p:pic>
      <p:sp>
        <p:nvSpPr>
          <p:cNvPr id="6" name="TextBox 5"/>
          <p:cNvSpPr txBox="1"/>
          <p:nvPr/>
        </p:nvSpPr>
        <p:spPr>
          <a:xfrm>
            <a:off x="304800" y="5257800"/>
            <a:ext cx="8686800" cy="1446550"/>
          </a:xfrm>
          <a:prstGeom prst="rect">
            <a:avLst/>
          </a:prstGeom>
          <a:noFill/>
        </p:spPr>
        <p:txBody>
          <a:bodyPr wrap="square" rtlCol="0">
            <a:spAutoFit/>
          </a:bodyPr>
          <a:lstStyle/>
          <a:p>
            <a:pPr algn="ctr"/>
            <a:r>
              <a:rPr lang="en-US" sz="2200" b="1" dirty="0" smtClean="0">
                <a:solidFill>
                  <a:schemeClr val="accent3">
                    <a:lumMod val="50000"/>
                  </a:schemeClr>
                </a:solidFill>
              </a:rPr>
              <a:t>The brain is designed to avoid having to think, since thinking is slow and unreliable.  If students thinks a problem is solvable, they’ll be more motivated to think because it is more likely that they will experience the rush that comes with success.</a:t>
            </a:r>
          </a:p>
        </p:txBody>
      </p:sp>
      <p:sp>
        <p:nvSpPr>
          <p:cNvPr id="8" name="TextBox 7"/>
          <p:cNvSpPr txBox="1"/>
          <p:nvPr/>
        </p:nvSpPr>
        <p:spPr>
          <a:xfrm>
            <a:off x="533400" y="6596390"/>
            <a:ext cx="8077200" cy="261610"/>
          </a:xfrm>
          <a:prstGeom prst="rect">
            <a:avLst/>
          </a:prstGeom>
          <a:noFill/>
        </p:spPr>
        <p:txBody>
          <a:bodyPr wrap="square" rtlCol="0">
            <a:spAutoFit/>
          </a:bodyPr>
          <a:lstStyle/>
          <a:p>
            <a:r>
              <a:rPr lang="en-US" sz="1100" dirty="0" smtClean="0"/>
              <a:t>This slide was derived from “Why Don’t Students Like School”, by Dr. Daniel Willingham, page 3</a:t>
            </a:r>
            <a:endParaRPr lang="en-US" sz="11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vert="horz" lIns="91440" tIns="45720" rIns="91440" bIns="45720" rtlCol="0" anchor="ctr">
            <a:noAutofit/>
          </a:bodyPr>
          <a:lstStyle/>
          <a:p>
            <a:r>
              <a:rPr lang="en-US" sz="4000" dirty="0" smtClean="0"/>
              <a:t>Cognitive Science</a:t>
            </a:r>
            <a:endParaRPr lang="en-US" sz="4000" dirty="0"/>
          </a:p>
        </p:txBody>
      </p:sp>
      <p:sp>
        <p:nvSpPr>
          <p:cNvPr id="7" name="TextBox 6"/>
          <p:cNvSpPr txBox="1"/>
          <p:nvPr/>
        </p:nvSpPr>
        <p:spPr>
          <a:xfrm>
            <a:off x="228600" y="1143000"/>
            <a:ext cx="8686800" cy="5693866"/>
          </a:xfrm>
          <a:prstGeom prst="rect">
            <a:avLst/>
          </a:prstGeom>
          <a:noFill/>
        </p:spPr>
        <p:txBody>
          <a:bodyPr wrap="square" rtlCol="0">
            <a:spAutoFit/>
          </a:bodyPr>
          <a:lstStyle/>
          <a:p>
            <a:pPr algn="ctr"/>
            <a:r>
              <a:rPr lang="en-US" sz="2800" b="1" dirty="0" smtClean="0">
                <a:solidFill>
                  <a:schemeClr val="accent1">
                    <a:lumMod val="75000"/>
                  </a:schemeClr>
                </a:solidFill>
              </a:rPr>
              <a:t>“Factual knowledge must precede skill.”</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“Higher-order” thinking skills and knowledge are intertwined.  You can’t think about something unless you have enough knowledge about it.</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Factual knowledge improves your memory.</a:t>
            </a:r>
          </a:p>
          <a:p>
            <a:pPr algn="ctr"/>
            <a:endParaRPr lang="en-US" sz="2800" b="1" dirty="0" smtClean="0">
              <a:solidFill>
                <a:schemeClr val="accent3">
                  <a:lumMod val="50000"/>
                </a:schemeClr>
              </a:solidFill>
            </a:endParaRPr>
          </a:p>
          <a:p>
            <a:pPr algn="ctr"/>
            <a:r>
              <a:rPr lang="en-US" sz="2800" b="1" dirty="0" smtClean="0">
                <a:solidFill>
                  <a:srgbClr val="FF0000"/>
                </a:solidFill>
              </a:rPr>
              <a:t>However, knowledge must be meaningful.  Lists of disconnected facts are not helpful.</a:t>
            </a:r>
          </a:p>
          <a:p>
            <a:pPr algn="ctr"/>
            <a:endParaRPr lang="en-US" sz="2800" b="1" dirty="0" smtClean="0">
              <a:solidFill>
                <a:srgbClr val="FF0000"/>
              </a:solidFill>
            </a:endParaRPr>
          </a:p>
          <a:p>
            <a:pPr algn="ctr"/>
            <a:r>
              <a:rPr lang="en-US" sz="2800" b="1" dirty="0" smtClean="0">
                <a:solidFill>
                  <a:schemeClr val="accent3">
                    <a:lumMod val="50000"/>
                  </a:schemeClr>
                </a:solidFill>
              </a:rPr>
              <a:t>Factual knowledge should be related to the other facts and concepts students know.</a:t>
            </a:r>
          </a:p>
        </p:txBody>
      </p:sp>
      <p:sp>
        <p:nvSpPr>
          <p:cNvPr id="8" name="TextBox 7"/>
          <p:cNvSpPr txBox="1"/>
          <p:nvPr/>
        </p:nvSpPr>
        <p:spPr>
          <a:xfrm>
            <a:off x="533400" y="6672590"/>
            <a:ext cx="8077200" cy="261610"/>
          </a:xfrm>
          <a:prstGeom prst="rect">
            <a:avLst/>
          </a:prstGeom>
          <a:noFill/>
        </p:spPr>
        <p:txBody>
          <a:bodyPr wrap="square" rtlCol="0">
            <a:spAutoFit/>
          </a:bodyPr>
          <a:lstStyle/>
          <a:p>
            <a:r>
              <a:rPr lang="en-US" sz="1100" dirty="0" smtClean="0"/>
              <a:t>This slide was derived from “Why Don’t Students Like School”, by Dr. Daniel Willingham, pages  19-39</a:t>
            </a:r>
            <a:endParaRPr lang="en-US" sz="11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Cognitive Science</a:t>
            </a:r>
            <a:endParaRPr lang="en-US" sz="4000" dirty="0"/>
          </a:p>
        </p:txBody>
      </p:sp>
      <p:sp>
        <p:nvSpPr>
          <p:cNvPr id="7" name="TextBox 6"/>
          <p:cNvSpPr txBox="1"/>
          <p:nvPr/>
        </p:nvSpPr>
        <p:spPr>
          <a:xfrm>
            <a:off x="228600" y="1143000"/>
            <a:ext cx="8686800" cy="5016758"/>
          </a:xfrm>
          <a:prstGeom prst="rect">
            <a:avLst/>
          </a:prstGeom>
          <a:noFill/>
        </p:spPr>
        <p:txBody>
          <a:bodyPr wrap="square" rtlCol="0">
            <a:spAutoFit/>
          </a:bodyPr>
          <a:lstStyle/>
          <a:p>
            <a:pPr algn="ctr"/>
            <a:r>
              <a:rPr lang="en-US" sz="2800" b="1" dirty="0" smtClean="0">
                <a:solidFill>
                  <a:schemeClr val="accent1">
                    <a:lumMod val="75000"/>
                  </a:schemeClr>
                </a:solidFill>
              </a:rPr>
              <a:t>“Memory is the residue of thought.”</a:t>
            </a:r>
          </a:p>
          <a:p>
            <a:pPr algn="ctr"/>
            <a:endParaRPr lang="en-US" sz="2800" b="1" dirty="0" smtClean="0">
              <a:solidFill>
                <a:schemeClr val="accent3">
                  <a:lumMod val="50000"/>
                </a:schemeClr>
              </a:solidFill>
            </a:endParaRPr>
          </a:p>
          <a:p>
            <a:pPr algn="ctr"/>
            <a:r>
              <a:rPr lang="en-US" sz="2400" b="1" dirty="0" smtClean="0">
                <a:solidFill>
                  <a:schemeClr val="accent3">
                    <a:lumMod val="50000"/>
                  </a:schemeClr>
                </a:solidFill>
              </a:rPr>
              <a:t>The human memory system is designed to remember things that you think about carefully, since that means you’ll probably have to think about it again.</a:t>
            </a:r>
          </a:p>
          <a:p>
            <a:pPr algn="ctr"/>
            <a:endParaRPr lang="en-US" sz="2400" b="1" dirty="0" smtClean="0">
              <a:solidFill>
                <a:schemeClr val="accent3">
                  <a:lumMod val="50000"/>
                </a:schemeClr>
              </a:solidFill>
            </a:endParaRPr>
          </a:p>
          <a:p>
            <a:pPr algn="ctr"/>
            <a:r>
              <a:rPr lang="en-US" sz="2400" b="1" dirty="0" smtClean="0">
                <a:solidFill>
                  <a:srgbClr val="FF0000"/>
                </a:solidFill>
              </a:rPr>
              <a:t>Therefore, discovery learning should be used judiciously, since students may actually be more likely to think about misconceptions and remember those!</a:t>
            </a:r>
          </a:p>
          <a:p>
            <a:pPr algn="ctr"/>
            <a:endParaRPr lang="en-US" sz="2400" b="1" dirty="0" smtClean="0">
              <a:solidFill>
                <a:schemeClr val="accent3">
                  <a:lumMod val="50000"/>
                </a:schemeClr>
              </a:solidFill>
            </a:endParaRPr>
          </a:p>
          <a:p>
            <a:pPr algn="ctr"/>
            <a:r>
              <a:rPr lang="en-US" sz="2400" b="1" dirty="0" smtClean="0">
                <a:solidFill>
                  <a:schemeClr val="accent3">
                    <a:lumMod val="50000"/>
                  </a:schemeClr>
                </a:solidFill>
              </a:rPr>
              <a:t>Stories are “psychologically privileged”, and treated differently in memory than other information—organizing lessons around a story or in the form of a story may help student retention.</a:t>
            </a:r>
          </a:p>
        </p:txBody>
      </p:sp>
      <p:sp>
        <p:nvSpPr>
          <p:cNvPr id="8" name="TextBox 7"/>
          <p:cNvSpPr txBox="1"/>
          <p:nvPr/>
        </p:nvSpPr>
        <p:spPr>
          <a:xfrm>
            <a:off x="533400" y="6672590"/>
            <a:ext cx="8077200" cy="261610"/>
          </a:xfrm>
          <a:prstGeom prst="rect">
            <a:avLst/>
          </a:prstGeom>
          <a:noFill/>
        </p:spPr>
        <p:txBody>
          <a:bodyPr wrap="square" rtlCol="0">
            <a:spAutoFit/>
          </a:bodyPr>
          <a:lstStyle/>
          <a:p>
            <a:r>
              <a:rPr lang="en-US" sz="1100" dirty="0" smtClean="0"/>
              <a:t>This slide was derived from “Why Don’t Students Like School”, by Dr. Daniel Willingham, pages  40</a:t>
            </a:r>
            <a:endParaRPr lang="en-US" sz="1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The Two Main Schools of Thought</a:t>
            </a:r>
            <a:endParaRPr lang="en-US" sz="4000" dirty="0"/>
          </a:p>
        </p:txBody>
      </p:sp>
      <p:sp>
        <p:nvSpPr>
          <p:cNvPr id="7" name="TextBox 6"/>
          <p:cNvSpPr txBox="1"/>
          <p:nvPr/>
        </p:nvSpPr>
        <p:spPr>
          <a:xfrm>
            <a:off x="228600" y="1219200"/>
            <a:ext cx="8686800" cy="1384995"/>
          </a:xfrm>
          <a:prstGeom prst="rect">
            <a:avLst/>
          </a:prstGeom>
          <a:noFill/>
        </p:spPr>
        <p:txBody>
          <a:bodyPr wrap="square" rtlCol="0">
            <a:spAutoFit/>
          </a:bodyPr>
          <a:lstStyle/>
          <a:p>
            <a:pPr algn="ctr"/>
            <a:r>
              <a:rPr lang="en-US" sz="2800" b="1" dirty="0" smtClean="0">
                <a:solidFill>
                  <a:schemeClr val="accent3">
                    <a:lumMod val="50000"/>
                  </a:schemeClr>
                </a:solidFill>
              </a:rPr>
              <a:t>The following slides were derived from this book, written by Dr. Jeanne </a:t>
            </a:r>
            <a:r>
              <a:rPr lang="en-US" sz="2800" b="1" dirty="0" err="1" smtClean="0">
                <a:solidFill>
                  <a:schemeClr val="accent3">
                    <a:lumMod val="50000"/>
                  </a:schemeClr>
                </a:solidFill>
              </a:rPr>
              <a:t>Chall</a:t>
            </a:r>
            <a:r>
              <a:rPr lang="en-US" sz="2800" b="1" dirty="0" smtClean="0">
                <a:solidFill>
                  <a:schemeClr val="accent3">
                    <a:lumMod val="50000"/>
                  </a:schemeClr>
                </a:solidFill>
              </a:rPr>
              <a:t>, renowned Professor of Education at Harvard University</a:t>
            </a:r>
          </a:p>
        </p:txBody>
      </p:sp>
      <p:pic>
        <p:nvPicPr>
          <p:cNvPr id="1026" name="Picture 2"/>
          <p:cNvPicPr>
            <a:picLocks noChangeAspect="1" noChangeArrowheads="1"/>
          </p:cNvPicPr>
          <p:nvPr/>
        </p:nvPicPr>
        <p:blipFill>
          <a:blip r:embed="rId2" cstate="print"/>
          <a:srcRect l="4100" t="46875" r="81845" b="18750"/>
          <a:stretch>
            <a:fillRect/>
          </a:stretch>
        </p:blipFill>
        <p:spPr bwMode="auto">
          <a:xfrm>
            <a:off x="3048000" y="2819400"/>
            <a:ext cx="2743200" cy="3771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Cognitive Science</a:t>
            </a:r>
            <a:endParaRPr lang="en-US" sz="4000" dirty="0"/>
          </a:p>
        </p:txBody>
      </p:sp>
      <p:sp>
        <p:nvSpPr>
          <p:cNvPr id="7" name="TextBox 6"/>
          <p:cNvSpPr txBox="1"/>
          <p:nvPr/>
        </p:nvSpPr>
        <p:spPr>
          <a:xfrm>
            <a:off x="228600" y="1143000"/>
            <a:ext cx="8686800" cy="5693866"/>
          </a:xfrm>
          <a:prstGeom prst="rect">
            <a:avLst/>
          </a:prstGeom>
          <a:noFill/>
        </p:spPr>
        <p:txBody>
          <a:bodyPr wrap="square" rtlCol="0">
            <a:spAutoFit/>
          </a:bodyPr>
          <a:lstStyle/>
          <a:p>
            <a:pPr algn="ctr"/>
            <a:r>
              <a:rPr lang="en-US" sz="2800" b="1" dirty="0" smtClean="0">
                <a:solidFill>
                  <a:schemeClr val="accent1">
                    <a:lumMod val="75000"/>
                  </a:schemeClr>
                </a:solidFill>
              </a:rPr>
              <a:t>“It is virtually impossible to become proficient at a mental task without extensive practice.”</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Practice makes mental processes automatic, which frees short term memory to perform higher-order thinking.</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Practice improves the ability of the mind to transfer ideas to another application, and see the underlying structure, or what educators call “deep conceptual understanding.”</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Practicing for a short duration (10 minutes) over a longer period (several weeks) is better than practicing for a longer duration (5 hours) over a short period (1 day).</a:t>
            </a:r>
          </a:p>
        </p:txBody>
      </p:sp>
      <p:sp>
        <p:nvSpPr>
          <p:cNvPr id="8" name="TextBox 7"/>
          <p:cNvSpPr txBox="1"/>
          <p:nvPr/>
        </p:nvSpPr>
        <p:spPr>
          <a:xfrm>
            <a:off x="533400" y="6672590"/>
            <a:ext cx="8077200" cy="261610"/>
          </a:xfrm>
          <a:prstGeom prst="rect">
            <a:avLst/>
          </a:prstGeom>
          <a:noFill/>
        </p:spPr>
        <p:txBody>
          <a:bodyPr wrap="square" rtlCol="0">
            <a:spAutoFit/>
          </a:bodyPr>
          <a:lstStyle/>
          <a:p>
            <a:r>
              <a:rPr lang="en-US" sz="1100" dirty="0" smtClean="0"/>
              <a:t>This slide was derived from “Why Don’t Students Like School”, by Dr. Daniel Willingham, pages  81-95</a:t>
            </a:r>
            <a:endParaRPr lang="en-US" sz="11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Cognitive Science</a:t>
            </a:r>
            <a:endParaRPr lang="en-US" sz="4000" dirty="0"/>
          </a:p>
        </p:txBody>
      </p:sp>
      <p:sp>
        <p:nvSpPr>
          <p:cNvPr id="7" name="TextBox 6"/>
          <p:cNvSpPr txBox="1"/>
          <p:nvPr/>
        </p:nvSpPr>
        <p:spPr>
          <a:xfrm>
            <a:off x="228600" y="1143000"/>
            <a:ext cx="8686800" cy="4401205"/>
          </a:xfrm>
          <a:prstGeom prst="rect">
            <a:avLst/>
          </a:prstGeom>
          <a:noFill/>
        </p:spPr>
        <p:txBody>
          <a:bodyPr wrap="square" rtlCol="0">
            <a:spAutoFit/>
          </a:bodyPr>
          <a:lstStyle/>
          <a:p>
            <a:pPr algn="ctr"/>
            <a:r>
              <a:rPr lang="en-US" sz="2800" b="1" dirty="0" smtClean="0">
                <a:solidFill>
                  <a:schemeClr val="accent1">
                    <a:lumMod val="75000"/>
                  </a:schemeClr>
                </a:solidFill>
              </a:rPr>
              <a:t>“Children do differ in intelligence, but intelligence can be changed through sustained hard work.”</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For young children, genes account for roughly 20% of intelligence, and  have a </a:t>
            </a:r>
            <a:r>
              <a:rPr lang="en-US" sz="2800" b="1" i="1" dirty="0" smtClean="0">
                <a:solidFill>
                  <a:schemeClr val="accent3">
                    <a:lumMod val="50000"/>
                  </a:schemeClr>
                </a:solidFill>
              </a:rPr>
              <a:t>increasing</a:t>
            </a:r>
            <a:r>
              <a:rPr lang="en-US" sz="2800" b="1" dirty="0" smtClean="0">
                <a:solidFill>
                  <a:schemeClr val="accent3">
                    <a:lumMod val="50000"/>
                  </a:schemeClr>
                </a:solidFill>
              </a:rPr>
              <a:t> relationship to intelligence as we age (60% ).</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Students need to see that their efforts create better academic results, and should be praised for their effort, not their ability.</a:t>
            </a:r>
          </a:p>
        </p:txBody>
      </p:sp>
      <p:sp>
        <p:nvSpPr>
          <p:cNvPr id="8" name="TextBox 7"/>
          <p:cNvSpPr txBox="1"/>
          <p:nvPr/>
        </p:nvSpPr>
        <p:spPr>
          <a:xfrm>
            <a:off x="533400" y="6553200"/>
            <a:ext cx="8077200" cy="261610"/>
          </a:xfrm>
          <a:prstGeom prst="rect">
            <a:avLst/>
          </a:prstGeom>
          <a:noFill/>
        </p:spPr>
        <p:txBody>
          <a:bodyPr wrap="square" rtlCol="0">
            <a:spAutoFit/>
          </a:bodyPr>
          <a:lstStyle/>
          <a:p>
            <a:r>
              <a:rPr lang="en-US" sz="1100" dirty="0" smtClean="0"/>
              <a:t>This slide was derived from “Why Don’t Students Like School”, by Dr. Daniel Willingham, pages  131-145</a:t>
            </a:r>
            <a:endParaRPr lang="en-US" sz="11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Pedagogy Summary</a:t>
            </a:r>
            <a:endParaRPr lang="en-US" sz="4000" dirty="0"/>
          </a:p>
        </p:txBody>
      </p:sp>
      <p:sp>
        <p:nvSpPr>
          <p:cNvPr id="7" name="TextBox 6"/>
          <p:cNvSpPr txBox="1"/>
          <p:nvPr/>
        </p:nvSpPr>
        <p:spPr>
          <a:xfrm>
            <a:off x="228600" y="1143000"/>
            <a:ext cx="8686800" cy="5693866"/>
          </a:xfrm>
          <a:prstGeom prst="rect">
            <a:avLst/>
          </a:prstGeom>
          <a:noFill/>
        </p:spPr>
        <p:txBody>
          <a:bodyPr wrap="square" rtlCol="0">
            <a:spAutoFit/>
          </a:bodyPr>
          <a:lstStyle/>
          <a:p>
            <a:pPr algn="ctr"/>
            <a:r>
              <a:rPr lang="en-US" sz="2800" b="1" dirty="0" smtClean="0">
                <a:solidFill>
                  <a:schemeClr val="accent3">
                    <a:lumMod val="50000"/>
                  </a:schemeClr>
                </a:solidFill>
              </a:rPr>
              <a:t>Students will be taught through a variety of instructional approaches supported by research.</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The techniques used will be selected for effectiveness and efficiency.</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Teaching is both an art and a science.</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We’ll provide teachers with training in technical aspects of the craft that can make a difference for students.</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We define “a modern approach to classical education” as using data and research to drive improvements.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Special Education</a:t>
            </a:r>
            <a:endParaRPr lang="en-US" sz="4000" dirty="0"/>
          </a:p>
        </p:txBody>
      </p:sp>
      <p:sp>
        <p:nvSpPr>
          <p:cNvPr id="7" name="TextBox 6"/>
          <p:cNvSpPr txBox="1"/>
          <p:nvPr/>
        </p:nvSpPr>
        <p:spPr>
          <a:xfrm>
            <a:off x="228600" y="1143000"/>
            <a:ext cx="8686800" cy="5693866"/>
          </a:xfrm>
          <a:prstGeom prst="rect">
            <a:avLst/>
          </a:prstGeom>
          <a:noFill/>
        </p:spPr>
        <p:txBody>
          <a:bodyPr wrap="square" rtlCol="0">
            <a:spAutoFit/>
          </a:bodyPr>
          <a:lstStyle/>
          <a:p>
            <a:pPr algn="ctr"/>
            <a:r>
              <a:rPr lang="en-US" sz="2600" b="1" dirty="0" smtClean="0">
                <a:solidFill>
                  <a:schemeClr val="accent3">
                    <a:lumMod val="50000"/>
                  </a:schemeClr>
                </a:solidFill>
              </a:rPr>
              <a:t>We’ll use a Response to Intervention (</a:t>
            </a:r>
            <a:r>
              <a:rPr lang="en-US" sz="2600" b="1" dirty="0" err="1" smtClean="0">
                <a:solidFill>
                  <a:schemeClr val="accent3">
                    <a:lumMod val="50000"/>
                  </a:schemeClr>
                </a:solidFill>
              </a:rPr>
              <a:t>RtI</a:t>
            </a:r>
            <a:r>
              <a:rPr lang="en-US" sz="2600" b="1" dirty="0" smtClean="0">
                <a:solidFill>
                  <a:schemeClr val="accent3">
                    <a:lumMod val="50000"/>
                  </a:schemeClr>
                </a:solidFill>
              </a:rPr>
              <a:t>) model.</a:t>
            </a:r>
          </a:p>
          <a:p>
            <a:pPr algn="ctr"/>
            <a:endParaRPr lang="en-US" sz="2600" b="1" dirty="0" smtClean="0">
              <a:solidFill>
                <a:schemeClr val="accent3">
                  <a:lumMod val="50000"/>
                </a:schemeClr>
              </a:solidFill>
            </a:endParaRPr>
          </a:p>
          <a:p>
            <a:pPr algn="ctr"/>
            <a:r>
              <a:rPr lang="en-US" sz="2600" b="1" dirty="0" smtClean="0">
                <a:solidFill>
                  <a:schemeClr val="accent3">
                    <a:lumMod val="50000"/>
                  </a:schemeClr>
                </a:solidFill>
              </a:rPr>
              <a:t>Unlike the “wait for failure” model this takes a proactive approach that catches kids before they fail.</a:t>
            </a:r>
          </a:p>
          <a:p>
            <a:pPr algn="ctr"/>
            <a:endParaRPr lang="en-US" sz="2600" b="1" dirty="0" smtClean="0">
              <a:solidFill>
                <a:schemeClr val="accent3">
                  <a:lumMod val="50000"/>
                </a:schemeClr>
              </a:solidFill>
            </a:endParaRPr>
          </a:p>
          <a:p>
            <a:pPr algn="ctr"/>
            <a:r>
              <a:rPr lang="en-US" sz="2600" b="1" dirty="0" smtClean="0">
                <a:solidFill>
                  <a:schemeClr val="accent3">
                    <a:lumMod val="50000"/>
                  </a:schemeClr>
                </a:solidFill>
              </a:rPr>
              <a:t>Differentiation begins with regular classroom instruction.</a:t>
            </a:r>
          </a:p>
          <a:p>
            <a:pPr algn="ctr"/>
            <a:endParaRPr lang="en-US" sz="2600" b="1" dirty="0" smtClean="0">
              <a:solidFill>
                <a:schemeClr val="accent3">
                  <a:lumMod val="50000"/>
                </a:schemeClr>
              </a:solidFill>
            </a:endParaRPr>
          </a:p>
          <a:p>
            <a:pPr algn="ctr"/>
            <a:r>
              <a:rPr lang="en-US" sz="2600" b="1" dirty="0" smtClean="0">
                <a:solidFill>
                  <a:schemeClr val="accent3">
                    <a:lumMod val="50000"/>
                  </a:schemeClr>
                </a:solidFill>
              </a:rPr>
              <a:t>Students who struggle are given interventions and monitored on a weekly or bi-weekly basis.</a:t>
            </a:r>
          </a:p>
          <a:p>
            <a:pPr algn="ctr"/>
            <a:endParaRPr lang="en-US" sz="2600" b="1" dirty="0" smtClean="0">
              <a:solidFill>
                <a:schemeClr val="accent3">
                  <a:lumMod val="50000"/>
                </a:schemeClr>
              </a:solidFill>
            </a:endParaRPr>
          </a:p>
          <a:p>
            <a:pPr algn="ctr"/>
            <a:r>
              <a:rPr lang="en-US" sz="2600" b="1" dirty="0" smtClean="0">
                <a:solidFill>
                  <a:schemeClr val="accent3">
                    <a:lumMod val="50000"/>
                  </a:schemeClr>
                </a:solidFill>
              </a:rPr>
              <a:t>Their response to intervention is monitored using data.</a:t>
            </a:r>
          </a:p>
          <a:p>
            <a:pPr algn="ctr"/>
            <a:endParaRPr lang="en-US" sz="2600" b="1" dirty="0" smtClean="0">
              <a:solidFill>
                <a:schemeClr val="accent3">
                  <a:lumMod val="50000"/>
                </a:schemeClr>
              </a:solidFill>
            </a:endParaRPr>
          </a:p>
          <a:p>
            <a:pPr algn="ctr"/>
            <a:r>
              <a:rPr lang="en-US" sz="2600" b="1" dirty="0" smtClean="0">
                <a:solidFill>
                  <a:schemeClr val="accent3">
                    <a:lumMod val="50000"/>
                  </a:schemeClr>
                </a:solidFill>
              </a:rPr>
              <a:t>More or different interventions are added until students get back on track.</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Special Education</a:t>
            </a:r>
            <a:endParaRPr lang="en-US" sz="4000" dirty="0"/>
          </a:p>
        </p:txBody>
      </p:sp>
      <p:sp>
        <p:nvSpPr>
          <p:cNvPr id="7" name="TextBox 6"/>
          <p:cNvSpPr txBox="1"/>
          <p:nvPr/>
        </p:nvSpPr>
        <p:spPr>
          <a:xfrm>
            <a:off x="228600" y="1143000"/>
            <a:ext cx="8686800" cy="2092881"/>
          </a:xfrm>
          <a:prstGeom prst="rect">
            <a:avLst/>
          </a:prstGeom>
          <a:noFill/>
        </p:spPr>
        <p:txBody>
          <a:bodyPr wrap="square" rtlCol="0">
            <a:spAutoFit/>
          </a:bodyPr>
          <a:lstStyle/>
          <a:p>
            <a:pPr algn="ctr"/>
            <a:r>
              <a:rPr lang="en-US" sz="2600" b="1" dirty="0" err="1" smtClean="0">
                <a:solidFill>
                  <a:schemeClr val="accent3">
                    <a:lumMod val="50000"/>
                  </a:schemeClr>
                </a:solidFill>
              </a:rPr>
              <a:t>RtI</a:t>
            </a:r>
            <a:r>
              <a:rPr lang="en-US" sz="2600" b="1" dirty="0" smtClean="0">
                <a:solidFill>
                  <a:schemeClr val="accent3">
                    <a:lumMod val="50000"/>
                  </a:schemeClr>
                </a:solidFill>
              </a:rPr>
              <a:t> uses a tiered approach.  Students receive increasingly specialized services as they move through the tiers.</a:t>
            </a:r>
          </a:p>
          <a:p>
            <a:pPr algn="ctr"/>
            <a:endParaRPr lang="en-US" sz="2600" b="1" dirty="0" smtClean="0">
              <a:solidFill>
                <a:schemeClr val="accent3">
                  <a:lumMod val="50000"/>
                </a:schemeClr>
              </a:solidFill>
            </a:endParaRPr>
          </a:p>
          <a:p>
            <a:pPr algn="ctr"/>
            <a:r>
              <a:rPr lang="en-US" sz="2600" b="1" dirty="0" smtClean="0">
                <a:solidFill>
                  <a:schemeClr val="accent3">
                    <a:lumMod val="50000"/>
                  </a:schemeClr>
                </a:solidFill>
              </a:rPr>
              <a:t>The goal is to prevent failure before it happens.</a:t>
            </a:r>
          </a:p>
          <a:p>
            <a:pPr algn="ctr"/>
            <a:endParaRPr lang="en-US" sz="2600" b="1" dirty="0" smtClean="0">
              <a:solidFill>
                <a:schemeClr val="accent3">
                  <a:lumMod val="50000"/>
                </a:schemeClr>
              </a:solidFill>
            </a:endParaRPr>
          </a:p>
        </p:txBody>
      </p:sp>
      <p:graphicFrame>
        <p:nvGraphicFramePr>
          <p:cNvPr id="4" name="Diagram 3"/>
          <p:cNvGraphicFramePr/>
          <p:nvPr/>
        </p:nvGraphicFramePr>
        <p:xfrm>
          <a:off x="2057400" y="2971800"/>
          <a:ext cx="49530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Gifted Education</a:t>
            </a:r>
            <a:endParaRPr lang="en-US" sz="4000" dirty="0"/>
          </a:p>
        </p:txBody>
      </p:sp>
      <p:sp>
        <p:nvSpPr>
          <p:cNvPr id="7" name="TextBox 6"/>
          <p:cNvSpPr txBox="1"/>
          <p:nvPr/>
        </p:nvSpPr>
        <p:spPr>
          <a:xfrm>
            <a:off x="228600" y="1143000"/>
            <a:ext cx="8686800" cy="5693866"/>
          </a:xfrm>
          <a:prstGeom prst="rect">
            <a:avLst/>
          </a:prstGeom>
          <a:noFill/>
        </p:spPr>
        <p:txBody>
          <a:bodyPr wrap="square" rtlCol="0">
            <a:spAutoFit/>
          </a:bodyPr>
          <a:lstStyle/>
          <a:p>
            <a:pPr algn="ctr"/>
            <a:r>
              <a:rPr lang="en-US" sz="2800" b="1" dirty="0" smtClean="0">
                <a:solidFill>
                  <a:schemeClr val="accent3">
                    <a:lumMod val="50000"/>
                  </a:schemeClr>
                </a:solidFill>
              </a:rPr>
              <a:t>Provisions for “gifted and talented” pupils are not regarded as a privilege or reward for high-achieving students, but as a necessary academic intervention to help students reach their potential.</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In a similar fashion as for special education, students who need more challenge may receive enriched or accelerated instruction.</a:t>
            </a:r>
          </a:p>
          <a:p>
            <a:pPr algn="ctr"/>
            <a:endParaRPr lang="en-US" sz="2800" b="1" dirty="0" smtClean="0">
              <a:solidFill>
                <a:schemeClr val="accent3">
                  <a:lumMod val="50000"/>
                </a:schemeClr>
              </a:solidFill>
            </a:endParaRPr>
          </a:p>
          <a:p>
            <a:pPr algn="ctr"/>
            <a:r>
              <a:rPr lang="en-US" sz="2800" b="1" dirty="0" smtClean="0">
                <a:solidFill>
                  <a:srgbClr val="FF0000"/>
                </a:solidFill>
              </a:rPr>
              <a:t>Gifted education doesn’t mean adding work.</a:t>
            </a:r>
          </a:p>
          <a:p>
            <a:pPr algn="ctr"/>
            <a:endParaRPr lang="en-US" sz="2800" b="1" dirty="0" smtClean="0">
              <a:solidFill>
                <a:srgbClr val="FF0000"/>
              </a:solidFill>
            </a:endParaRPr>
          </a:p>
          <a:p>
            <a:pPr algn="ctr"/>
            <a:r>
              <a:rPr lang="en-US" sz="2800" b="1" dirty="0" smtClean="0">
                <a:solidFill>
                  <a:schemeClr val="accent3">
                    <a:lumMod val="50000"/>
                  </a:schemeClr>
                </a:solidFill>
              </a:rPr>
              <a:t>It means teaching students in a way that other students would not be able to be taught.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76200"/>
            <a:ext cx="9144000" cy="6934200"/>
          </a:xfrm>
        </p:spPr>
        <p:txBody>
          <a:bodyPr>
            <a:normAutofit/>
          </a:bodyPr>
          <a:lstStyle/>
          <a:p>
            <a:r>
              <a:rPr lang="en-US" sz="5400" dirty="0" smtClean="0"/>
              <a:t>Schools Management </a:t>
            </a:r>
            <a:br>
              <a:rPr lang="en-US" sz="5400" dirty="0" smtClean="0"/>
            </a:br>
            <a:r>
              <a:rPr lang="en-US" sz="5400" dirty="0" smtClean="0"/>
              <a:t>and Culture</a:t>
            </a:r>
            <a:endParaRPr lang="en-US" sz="5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School Management and Culture</a:t>
            </a:r>
            <a:endParaRPr lang="en-US" sz="4000" dirty="0"/>
          </a:p>
        </p:txBody>
      </p:sp>
      <p:sp>
        <p:nvSpPr>
          <p:cNvPr id="7" name="TextBox 6"/>
          <p:cNvSpPr txBox="1"/>
          <p:nvPr/>
        </p:nvSpPr>
        <p:spPr>
          <a:xfrm>
            <a:off x="228600" y="1143000"/>
            <a:ext cx="8686800" cy="1815882"/>
          </a:xfrm>
          <a:prstGeom prst="rect">
            <a:avLst/>
          </a:prstGeom>
          <a:noFill/>
        </p:spPr>
        <p:txBody>
          <a:bodyPr wrap="square" rtlCol="0">
            <a:spAutoFit/>
          </a:bodyPr>
          <a:lstStyle/>
          <a:p>
            <a:pPr algn="ctr"/>
            <a:r>
              <a:rPr lang="en-US" sz="2800" b="1" dirty="0" smtClean="0">
                <a:solidFill>
                  <a:schemeClr val="accent3">
                    <a:lumMod val="50000"/>
                  </a:schemeClr>
                </a:solidFill>
              </a:rPr>
              <a:t>The Board of Trustees sets the policy for the school.</a:t>
            </a:r>
          </a:p>
          <a:p>
            <a:pPr algn="ctr"/>
            <a:endParaRPr lang="en-US" sz="2800" b="1" dirty="0" smtClean="0">
              <a:solidFill>
                <a:schemeClr val="accent3">
                  <a:lumMod val="50000"/>
                </a:schemeClr>
              </a:solidFill>
            </a:endParaRPr>
          </a:p>
          <a:p>
            <a:pPr algn="ctr"/>
            <a:r>
              <a:rPr lang="en-US" sz="2800" b="1" dirty="0" smtClean="0">
                <a:solidFill>
                  <a:schemeClr val="accent3">
                    <a:lumMod val="50000"/>
                  </a:schemeClr>
                </a:solidFill>
              </a:rPr>
              <a:t>The Board of Advisors consists of locally and nationally known figures in business, law, and education.</a:t>
            </a:r>
          </a:p>
        </p:txBody>
      </p:sp>
      <p:graphicFrame>
        <p:nvGraphicFramePr>
          <p:cNvPr id="4" name="Diagram 3"/>
          <p:cNvGraphicFramePr/>
          <p:nvPr/>
        </p:nvGraphicFramePr>
        <p:xfrm>
          <a:off x="2190750" y="3276600"/>
          <a:ext cx="497205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School Management and Culture</a:t>
            </a:r>
            <a:endParaRPr lang="en-US" sz="4000" dirty="0"/>
          </a:p>
        </p:txBody>
      </p:sp>
      <p:sp>
        <p:nvSpPr>
          <p:cNvPr id="7" name="TextBox 6"/>
          <p:cNvSpPr txBox="1"/>
          <p:nvPr/>
        </p:nvSpPr>
        <p:spPr>
          <a:xfrm>
            <a:off x="228600" y="1143000"/>
            <a:ext cx="8686800" cy="4462760"/>
          </a:xfrm>
          <a:prstGeom prst="rect">
            <a:avLst/>
          </a:prstGeom>
          <a:noFill/>
        </p:spPr>
        <p:txBody>
          <a:bodyPr wrap="square" rtlCol="0">
            <a:spAutoFit/>
          </a:bodyPr>
          <a:lstStyle/>
          <a:p>
            <a:pPr algn="ctr"/>
            <a:r>
              <a:rPr lang="en-US" sz="2800" b="1" dirty="0" smtClean="0">
                <a:solidFill>
                  <a:schemeClr val="accent3">
                    <a:lumMod val="50000"/>
                  </a:schemeClr>
                </a:solidFill>
              </a:rPr>
              <a:t>Several slogans describe our school’s culture:</a:t>
            </a:r>
          </a:p>
          <a:p>
            <a:pPr algn="ctr"/>
            <a:endParaRPr lang="en-US" sz="2800" b="1" dirty="0" smtClean="0">
              <a:solidFill>
                <a:schemeClr val="accent3">
                  <a:lumMod val="50000"/>
                </a:schemeClr>
              </a:solidFill>
            </a:endParaRPr>
          </a:p>
          <a:p>
            <a:pPr algn="ctr">
              <a:lnSpc>
                <a:spcPts val="2000"/>
              </a:lnSpc>
            </a:pPr>
            <a:r>
              <a:rPr lang="en-US" sz="2800" b="1" dirty="0" smtClean="0">
                <a:solidFill>
                  <a:schemeClr val="accent1">
                    <a:lumMod val="75000"/>
                  </a:schemeClr>
                </a:solidFill>
              </a:rPr>
              <a:t>High standards, low pressure</a:t>
            </a:r>
          </a:p>
          <a:p>
            <a:pPr algn="ctr">
              <a:lnSpc>
                <a:spcPts val="2000"/>
              </a:lnSpc>
            </a:pPr>
            <a:endParaRPr lang="en-US" sz="2800" b="1" dirty="0" smtClean="0">
              <a:solidFill>
                <a:schemeClr val="accent1">
                  <a:lumMod val="75000"/>
                </a:schemeClr>
              </a:solidFill>
            </a:endParaRPr>
          </a:p>
          <a:p>
            <a:pPr algn="ctr">
              <a:lnSpc>
                <a:spcPts val="2000"/>
              </a:lnSpc>
            </a:pPr>
            <a:r>
              <a:rPr lang="en-US" sz="2800" b="1" dirty="0" smtClean="0">
                <a:solidFill>
                  <a:schemeClr val="accent1">
                    <a:lumMod val="75000"/>
                  </a:schemeClr>
                </a:solidFill>
              </a:rPr>
              <a:t>“Motivation begins with success.”</a:t>
            </a:r>
            <a:r>
              <a:rPr lang="en-US" sz="2800" b="1" baseline="30000" dirty="0" smtClean="0">
                <a:solidFill>
                  <a:schemeClr val="accent1">
                    <a:lumMod val="75000"/>
                  </a:schemeClr>
                </a:solidFill>
              </a:rPr>
              <a:t>1</a:t>
            </a:r>
          </a:p>
          <a:p>
            <a:pPr algn="ctr">
              <a:lnSpc>
                <a:spcPts val="2000"/>
              </a:lnSpc>
            </a:pPr>
            <a:r>
              <a:rPr lang="en-US" sz="2800" b="1" dirty="0" smtClean="0">
                <a:solidFill>
                  <a:schemeClr val="accent1">
                    <a:lumMod val="75000"/>
                  </a:schemeClr>
                </a:solidFill>
              </a:rPr>
              <a:t> </a:t>
            </a:r>
          </a:p>
          <a:p>
            <a:pPr algn="ctr">
              <a:lnSpc>
                <a:spcPts val="2000"/>
              </a:lnSpc>
            </a:pPr>
            <a:r>
              <a:rPr lang="en-US" sz="2800" b="1" dirty="0" smtClean="0">
                <a:solidFill>
                  <a:schemeClr val="accent1">
                    <a:lumMod val="75000"/>
                  </a:schemeClr>
                </a:solidFill>
              </a:rPr>
              <a:t>“Climb the mountain”</a:t>
            </a:r>
            <a:r>
              <a:rPr lang="en-US" sz="2800" b="1" baseline="30000" dirty="0" smtClean="0">
                <a:solidFill>
                  <a:schemeClr val="accent1">
                    <a:lumMod val="75000"/>
                  </a:schemeClr>
                </a:solidFill>
              </a:rPr>
              <a:t>2</a:t>
            </a:r>
          </a:p>
          <a:p>
            <a:pPr algn="ctr">
              <a:lnSpc>
                <a:spcPts val="2000"/>
              </a:lnSpc>
            </a:pPr>
            <a:r>
              <a:rPr lang="en-US" sz="2800" b="1" dirty="0" smtClean="0">
                <a:solidFill>
                  <a:schemeClr val="accent1">
                    <a:lumMod val="75000"/>
                  </a:schemeClr>
                </a:solidFill>
              </a:rPr>
              <a:t> </a:t>
            </a:r>
          </a:p>
          <a:p>
            <a:pPr algn="ctr">
              <a:lnSpc>
                <a:spcPts val="2000"/>
              </a:lnSpc>
            </a:pPr>
            <a:r>
              <a:rPr lang="en-US" sz="2800" b="1" dirty="0" smtClean="0">
                <a:solidFill>
                  <a:schemeClr val="accent1">
                    <a:lumMod val="75000"/>
                  </a:schemeClr>
                </a:solidFill>
              </a:rPr>
              <a:t>“There are no shortcuts”</a:t>
            </a:r>
            <a:r>
              <a:rPr lang="en-US" sz="2800" b="1" baseline="30000" dirty="0" smtClean="0">
                <a:solidFill>
                  <a:schemeClr val="accent1">
                    <a:lumMod val="75000"/>
                  </a:schemeClr>
                </a:solidFill>
              </a:rPr>
              <a:t>3</a:t>
            </a:r>
            <a:r>
              <a:rPr lang="en-US" sz="2800" b="1" dirty="0" smtClean="0">
                <a:solidFill>
                  <a:schemeClr val="accent1">
                    <a:lumMod val="75000"/>
                  </a:schemeClr>
                </a:solidFill>
              </a:rPr>
              <a:t> </a:t>
            </a:r>
          </a:p>
          <a:p>
            <a:pPr algn="ctr">
              <a:lnSpc>
                <a:spcPts val="2000"/>
              </a:lnSpc>
            </a:pPr>
            <a:endParaRPr lang="en-US" sz="2800" b="1" dirty="0" smtClean="0">
              <a:solidFill>
                <a:schemeClr val="accent1">
                  <a:lumMod val="75000"/>
                </a:schemeClr>
              </a:solidFill>
            </a:endParaRPr>
          </a:p>
          <a:p>
            <a:pPr algn="ctr">
              <a:lnSpc>
                <a:spcPts val="2000"/>
              </a:lnSpc>
            </a:pPr>
            <a:r>
              <a:rPr lang="en-US" sz="2800" b="1" dirty="0" smtClean="0">
                <a:solidFill>
                  <a:schemeClr val="accent1">
                    <a:lumMod val="75000"/>
                  </a:schemeClr>
                </a:solidFill>
              </a:rPr>
              <a:t>Books, not looks.</a:t>
            </a:r>
          </a:p>
          <a:p>
            <a:pPr algn="ctr">
              <a:lnSpc>
                <a:spcPts val="2000"/>
              </a:lnSpc>
            </a:pPr>
            <a:endParaRPr lang="en-US" sz="2800" b="1" dirty="0" smtClean="0">
              <a:solidFill>
                <a:schemeClr val="accent1">
                  <a:lumMod val="75000"/>
                </a:schemeClr>
              </a:solidFill>
            </a:endParaRPr>
          </a:p>
          <a:p>
            <a:pPr algn="ctr">
              <a:lnSpc>
                <a:spcPts val="2000"/>
              </a:lnSpc>
            </a:pPr>
            <a:r>
              <a:rPr lang="en-US" sz="2800" b="1" dirty="0" smtClean="0">
                <a:solidFill>
                  <a:schemeClr val="accent1">
                    <a:lumMod val="75000"/>
                  </a:schemeClr>
                </a:solidFill>
              </a:rPr>
              <a:t>Ask the seven “whys”.</a:t>
            </a:r>
            <a:endParaRPr lang="en-US" sz="2800" b="1" baseline="30000" dirty="0" smtClean="0">
              <a:solidFill>
                <a:schemeClr val="accent1">
                  <a:lumMod val="75000"/>
                </a:schemeClr>
              </a:solidFill>
            </a:endParaRPr>
          </a:p>
          <a:p>
            <a:pPr algn="ctr">
              <a:lnSpc>
                <a:spcPts val="2000"/>
              </a:lnSpc>
            </a:pPr>
            <a:r>
              <a:rPr lang="en-US" sz="2800" b="1" dirty="0" smtClean="0">
                <a:solidFill>
                  <a:schemeClr val="accent1">
                    <a:lumMod val="75000"/>
                  </a:schemeClr>
                </a:solidFill>
              </a:rPr>
              <a:t> </a:t>
            </a:r>
          </a:p>
          <a:p>
            <a:pPr algn="ctr"/>
            <a:endParaRPr lang="en-US" sz="2800" b="1" dirty="0" smtClean="0">
              <a:solidFill>
                <a:schemeClr val="accent1">
                  <a:lumMod val="75000"/>
                </a:schemeClr>
              </a:solidFill>
            </a:endParaRPr>
          </a:p>
        </p:txBody>
      </p:sp>
      <p:sp>
        <p:nvSpPr>
          <p:cNvPr id="5" name="TextBox 4"/>
          <p:cNvSpPr txBox="1"/>
          <p:nvPr/>
        </p:nvSpPr>
        <p:spPr>
          <a:xfrm>
            <a:off x="228600" y="5867400"/>
            <a:ext cx="8686800" cy="769441"/>
          </a:xfrm>
          <a:prstGeom prst="rect">
            <a:avLst/>
          </a:prstGeom>
          <a:noFill/>
        </p:spPr>
        <p:txBody>
          <a:bodyPr wrap="square" rtlCol="0">
            <a:spAutoFit/>
          </a:bodyPr>
          <a:lstStyle/>
          <a:p>
            <a:r>
              <a:rPr lang="en-US" sz="1100" baseline="30000" dirty="0" smtClean="0"/>
              <a:t>1</a:t>
            </a:r>
            <a:r>
              <a:rPr lang="en-US" sz="1100" dirty="0" smtClean="0"/>
              <a:t> </a:t>
            </a:r>
            <a:r>
              <a:rPr lang="en-US" sz="1100" u="sng" dirty="0" smtClean="0">
                <a:hlinkClick r:id="rId3"/>
              </a:rPr>
              <a:t>http://www.brainsarefun.com/words.html</a:t>
            </a:r>
            <a:r>
              <a:rPr lang="en-US" sz="1100" dirty="0" smtClean="0"/>
              <a:t> </a:t>
            </a:r>
          </a:p>
          <a:p>
            <a:r>
              <a:rPr lang="en-US" sz="1100" baseline="30000" dirty="0" smtClean="0"/>
              <a:t>2</a:t>
            </a:r>
            <a:r>
              <a:rPr lang="en-US" sz="1100" dirty="0" smtClean="0"/>
              <a:t> This slogan comes from the Knowledge Is Power Program.</a:t>
            </a:r>
          </a:p>
          <a:p>
            <a:r>
              <a:rPr lang="en-US" sz="1100" baseline="30000" dirty="0" smtClean="0"/>
              <a:t>3</a:t>
            </a:r>
            <a:r>
              <a:rPr lang="en-US" sz="1100" dirty="0" smtClean="0"/>
              <a:t> This slogan comes from </a:t>
            </a:r>
            <a:r>
              <a:rPr lang="en-US" sz="1100" dirty="0" err="1" smtClean="0"/>
              <a:t>Rafe</a:t>
            </a:r>
            <a:r>
              <a:rPr lang="en-US" sz="1100" dirty="0" smtClean="0"/>
              <a:t> </a:t>
            </a:r>
            <a:r>
              <a:rPr lang="en-US" sz="1100" dirty="0" err="1" smtClean="0"/>
              <a:t>Esquith</a:t>
            </a:r>
            <a:r>
              <a:rPr lang="en-US" sz="1100" dirty="0" smtClean="0"/>
              <a:t>.  See </a:t>
            </a:r>
            <a:r>
              <a:rPr lang="en-US" sz="1100" u="sng" dirty="0" smtClean="0">
                <a:hlinkClick r:id="rId4"/>
              </a:rPr>
              <a:t>http://www.amazon.com/There-Are-Shortcuts-teacher-winner-Award-inspires/dp/0375422021</a:t>
            </a:r>
            <a:endParaRPr lang="en-US" sz="1100" dirty="0" smtClean="0"/>
          </a:p>
          <a:p>
            <a:endParaRPr lang="en-US"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The Two Main Schools of Thought</a:t>
            </a:r>
            <a:endParaRPr lang="en-US" sz="4000" dirty="0"/>
          </a:p>
        </p:txBody>
      </p:sp>
      <p:sp>
        <p:nvSpPr>
          <p:cNvPr id="7" name="TextBox 6"/>
          <p:cNvSpPr txBox="1"/>
          <p:nvPr/>
        </p:nvSpPr>
        <p:spPr>
          <a:xfrm>
            <a:off x="228600" y="1219200"/>
            <a:ext cx="8686800" cy="5529719"/>
          </a:xfrm>
          <a:prstGeom prst="rect">
            <a:avLst/>
          </a:prstGeom>
          <a:noFill/>
        </p:spPr>
        <p:txBody>
          <a:bodyPr wrap="square" rtlCol="0">
            <a:spAutoFit/>
          </a:bodyPr>
          <a:lstStyle/>
          <a:p>
            <a:pPr algn="ctr"/>
            <a:r>
              <a:rPr lang="en-US" sz="2800" b="1" dirty="0" smtClean="0">
                <a:solidFill>
                  <a:schemeClr val="accent3">
                    <a:lumMod val="50000"/>
                  </a:schemeClr>
                </a:solidFill>
              </a:rPr>
              <a:t>There are two main schools of thought in education, each of which are referred to by a number of terms.</a:t>
            </a:r>
          </a:p>
          <a:p>
            <a:pPr algn="ctr"/>
            <a:endParaRPr lang="en-US" sz="2800" b="1" dirty="0" smtClean="0">
              <a:solidFill>
                <a:schemeClr val="accent3">
                  <a:lumMod val="50000"/>
                </a:schemeClr>
              </a:solidFill>
            </a:endParaRPr>
          </a:p>
          <a:p>
            <a:pPr algn="ctr"/>
            <a:endParaRPr lang="en-US" sz="2800" b="1" dirty="0" smtClean="0">
              <a:solidFill>
                <a:schemeClr val="accent3">
                  <a:lumMod val="50000"/>
                </a:schemeClr>
              </a:solidFill>
            </a:endParaRPr>
          </a:p>
          <a:p>
            <a:pPr algn="ctr"/>
            <a:endParaRPr lang="en-US" sz="2800" b="1" dirty="0" smtClean="0">
              <a:solidFill>
                <a:schemeClr val="accent1">
                  <a:lumMod val="50000"/>
                </a:schemeClr>
              </a:solidFill>
            </a:endParaRPr>
          </a:p>
          <a:p>
            <a:pPr algn="ctr"/>
            <a:endParaRPr lang="en-US" sz="3200" b="1" dirty="0" smtClean="0">
              <a:solidFill>
                <a:schemeClr val="accent3">
                  <a:lumMod val="50000"/>
                </a:schemeClr>
              </a:solidFill>
            </a:endParaRPr>
          </a:p>
          <a:p>
            <a:pPr algn="ctr"/>
            <a:endParaRPr lang="en-US" sz="2800" b="1" dirty="0" smtClean="0">
              <a:solidFill>
                <a:schemeClr val="accent3">
                  <a:lumMod val="50000"/>
                </a:schemeClr>
              </a:solidFill>
            </a:endParaRPr>
          </a:p>
          <a:p>
            <a:pPr algn="ctr"/>
            <a:endParaRPr lang="en-US" sz="2800" b="1" dirty="0" smtClean="0">
              <a:solidFill>
                <a:srgbClr val="FF0000"/>
              </a:solidFill>
            </a:endParaRPr>
          </a:p>
          <a:p>
            <a:pPr algn="ctr"/>
            <a:r>
              <a:rPr lang="en-US" sz="2800" b="1" dirty="0" smtClean="0">
                <a:solidFill>
                  <a:srgbClr val="FF0000"/>
                </a:solidFill>
              </a:rPr>
              <a:t>The terms do not indicate political leanings.  Some liberal scholars favor traditional education, and vice versa.</a:t>
            </a:r>
          </a:p>
          <a:p>
            <a:pPr algn="ctr">
              <a:lnSpc>
                <a:spcPts val="1560"/>
              </a:lnSpc>
            </a:pPr>
            <a:endParaRPr lang="en-US" sz="2800" b="1" dirty="0" smtClean="0">
              <a:solidFill>
                <a:srgbClr val="FF0000"/>
              </a:solidFill>
            </a:endParaRPr>
          </a:p>
          <a:p>
            <a:pPr algn="ctr"/>
            <a:r>
              <a:rPr lang="en-US" sz="2800" b="1" dirty="0" smtClean="0">
                <a:solidFill>
                  <a:schemeClr val="accent3">
                    <a:lumMod val="50000"/>
                  </a:schemeClr>
                </a:solidFill>
              </a:rPr>
              <a:t>Most education schools lean toward the</a:t>
            </a:r>
          </a:p>
          <a:p>
            <a:pPr algn="ctr"/>
            <a:r>
              <a:rPr lang="en-US" sz="2800" b="1" dirty="0" smtClean="0">
                <a:solidFill>
                  <a:schemeClr val="accent3">
                    <a:lumMod val="50000"/>
                  </a:schemeClr>
                </a:solidFill>
              </a:rPr>
              <a:t> progressive approach.</a:t>
            </a:r>
          </a:p>
        </p:txBody>
      </p:sp>
      <p:graphicFrame>
        <p:nvGraphicFramePr>
          <p:cNvPr id="5" name="Table 4"/>
          <p:cNvGraphicFramePr>
            <a:graphicFrameLocks noGrp="1"/>
          </p:cNvGraphicFramePr>
          <p:nvPr/>
        </p:nvGraphicFramePr>
        <p:xfrm>
          <a:off x="1524000" y="2209800"/>
          <a:ext cx="6096000" cy="2468880"/>
        </p:xfrm>
        <a:graphic>
          <a:graphicData uri="http://schemas.openxmlformats.org/drawingml/2006/table">
            <a:tbl>
              <a:tblPr firstRow="1" bandRow="1">
                <a:tableStyleId>{5C22544A-7EE6-4342-B048-85BDC9FD1C3A}</a:tableStyleId>
              </a:tblPr>
              <a:tblGrid>
                <a:gridCol w="3048000"/>
                <a:gridCol w="3048000"/>
              </a:tblGrid>
              <a:tr h="552249">
                <a:tc>
                  <a:txBody>
                    <a:bodyPr/>
                    <a:lstStyle/>
                    <a:p>
                      <a:pPr algn="ctr"/>
                      <a:r>
                        <a:rPr lang="en-US" sz="2800" dirty="0" smtClean="0"/>
                        <a:t>“Traditional”</a:t>
                      </a:r>
                      <a:endParaRPr lang="en-US" sz="2800" dirty="0"/>
                    </a:p>
                  </a:txBody>
                  <a:tcPr anchor="ctr"/>
                </a:tc>
                <a:tc>
                  <a:txBody>
                    <a:bodyPr/>
                    <a:lstStyle/>
                    <a:p>
                      <a:pPr algn="ctr"/>
                      <a:r>
                        <a:rPr lang="en-US" sz="2800" dirty="0" smtClean="0"/>
                        <a:t>“Progressive”</a:t>
                      </a:r>
                      <a:endParaRPr lang="en-US" sz="2800" dirty="0"/>
                    </a:p>
                  </a:txBody>
                  <a:tcPr anchor="ctr"/>
                </a:tc>
              </a:tr>
              <a:tr h="1916631">
                <a:tc>
                  <a:txBody>
                    <a:bodyPr/>
                    <a:lstStyle/>
                    <a:p>
                      <a:pPr algn="ctr"/>
                      <a:r>
                        <a:rPr lang="en-US" sz="2800" dirty="0" smtClean="0"/>
                        <a:t>Teacher-led</a:t>
                      </a:r>
                    </a:p>
                    <a:p>
                      <a:pPr algn="ctr"/>
                      <a:r>
                        <a:rPr lang="en-US" sz="2800" dirty="0" err="1" smtClean="0"/>
                        <a:t>Instructivist</a:t>
                      </a:r>
                      <a:endParaRPr lang="en-US" sz="2800" dirty="0" smtClean="0"/>
                    </a:p>
                    <a:p>
                      <a:pPr algn="ctr"/>
                      <a:r>
                        <a:rPr lang="en-US" sz="2800" dirty="0" smtClean="0"/>
                        <a:t>Scientific</a:t>
                      </a:r>
                    </a:p>
                    <a:p>
                      <a:pPr algn="ctr"/>
                      <a:r>
                        <a:rPr lang="en-US" sz="2800" dirty="0" smtClean="0"/>
                        <a:t>Structured</a:t>
                      </a:r>
                      <a:endParaRPr lang="en-US" sz="2800" dirty="0"/>
                    </a:p>
                  </a:txBody>
                  <a:tcPr anchor="ctr"/>
                </a:tc>
                <a:tc>
                  <a:txBody>
                    <a:bodyPr/>
                    <a:lstStyle/>
                    <a:p>
                      <a:pPr algn="ctr"/>
                      <a:r>
                        <a:rPr lang="en-US" sz="2800" dirty="0" smtClean="0"/>
                        <a:t>Student-centered</a:t>
                      </a:r>
                    </a:p>
                    <a:p>
                      <a:pPr algn="ctr"/>
                      <a:r>
                        <a:rPr lang="en-US" sz="2800" dirty="0" smtClean="0"/>
                        <a:t>Constructivist</a:t>
                      </a:r>
                    </a:p>
                    <a:p>
                      <a:pPr algn="ctr"/>
                      <a:r>
                        <a:rPr lang="en-US" sz="2800" dirty="0" smtClean="0"/>
                        <a:t>Romantic</a:t>
                      </a:r>
                    </a:p>
                    <a:p>
                      <a:pPr algn="ctr"/>
                      <a:r>
                        <a:rPr lang="en-US" sz="2800" dirty="0" smtClean="0"/>
                        <a:t>Natural</a:t>
                      </a:r>
                      <a:endParaRPr lang="en-US" sz="2800" dirty="0"/>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The Two Main Schools of Thought</a:t>
            </a:r>
            <a:endParaRPr lang="en-US" sz="4000" dirty="0"/>
          </a:p>
        </p:txBody>
      </p:sp>
      <p:sp>
        <p:nvSpPr>
          <p:cNvPr id="7" name="TextBox 6"/>
          <p:cNvSpPr txBox="1"/>
          <p:nvPr/>
        </p:nvSpPr>
        <p:spPr>
          <a:xfrm>
            <a:off x="228600" y="1219200"/>
            <a:ext cx="8686800" cy="5509200"/>
          </a:xfrm>
          <a:prstGeom prst="rect">
            <a:avLst/>
          </a:prstGeom>
          <a:noFill/>
        </p:spPr>
        <p:txBody>
          <a:bodyPr wrap="square" rtlCol="0">
            <a:spAutoFit/>
          </a:bodyPr>
          <a:lstStyle/>
          <a:p>
            <a:pPr algn="ctr"/>
            <a:r>
              <a:rPr lang="en-US" sz="3200" b="1" dirty="0" smtClean="0">
                <a:solidFill>
                  <a:schemeClr val="accent3">
                    <a:lumMod val="50000"/>
                  </a:schemeClr>
                </a:solidFill>
              </a:rPr>
              <a:t>These schools of thought are idealized archetypes that are useful for comparing educational approaches.</a:t>
            </a:r>
          </a:p>
          <a:p>
            <a:pPr algn="ctr"/>
            <a:endParaRPr lang="en-US" sz="3200" b="1" dirty="0" smtClean="0">
              <a:solidFill>
                <a:schemeClr val="accent3">
                  <a:lumMod val="50000"/>
                </a:schemeClr>
              </a:solidFill>
            </a:endParaRPr>
          </a:p>
          <a:p>
            <a:pPr algn="ctr"/>
            <a:r>
              <a:rPr lang="en-US" sz="3200" b="1" dirty="0" smtClean="0">
                <a:solidFill>
                  <a:srgbClr val="FF0000"/>
                </a:solidFill>
              </a:rPr>
              <a:t>In reality, no school (or teacher, for that matter) is entirely traditional or progressive.</a:t>
            </a:r>
          </a:p>
          <a:p>
            <a:pPr algn="ctr"/>
            <a:endParaRPr lang="en-US" sz="3200" b="1" dirty="0" smtClean="0">
              <a:solidFill>
                <a:srgbClr val="FF0000"/>
              </a:solidFill>
            </a:endParaRPr>
          </a:p>
          <a:p>
            <a:pPr algn="ctr"/>
            <a:r>
              <a:rPr lang="en-US" sz="3200" b="1" dirty="0" smtClean="0">
                <a:solidFill>
                  <a:schemeClr val="accent3">
                    <a:lumMod val="50000"/>
                  </a:schemeClr>
                </a:solidFill>
              </a:rPr>
              <a:t>A discussion of the differences in approaches is a discussion about leanings, </a:t>
            </a:r>
            <a:r>
              <a:rPr lang="en-US" sz="3200" b="1" dirty="0" smtClean="0">
                <a:solidFill>
                  <a:srgbClr val="FF0000"/>
                </a:solidFill>
              </a:rPr>
              <a:t>not absolutes.</a:t>
            </a:r>
          </a:p>
          <a:p>
            <a:pPr algn="ctr"/>
            <a:endParaRPr lang="en-US" sz="3200" b="1" dirty="0" smtClean="0">
              <a:solidFill>
                <a:srgbClr val="FF0000"/>
              </a:solidFill>
            </a:endParaRPr>
          </a:p>
          <a:p>
            <a:pPr algn="ctr"/>
            <a:r>
              <a:rPr lang="en-US" sz="3200" b="1" i="1" dirty="0" smtClean="0">
                <a:solidFill>
                  <a:schemeClr val="tx2"/>
                </a:solidFill>
              </a:rPr>
              <a:t>We’ll summarize some of the differences…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The Two Main Schools of Thought</a:t>
            </a:r>
            <a:endParaRPr lang="en-US" sz="4000" dirty="0"/>
          </a:p>
        </p:txBody>
      </p:sp>
      <p:sp>
        <p:nvSpPr>
          <p:cNvPr id="7" name="TextBox 6"/>
          <p:cNvSpPr txBox="1"/>
          <p:nvPr/>
        </p:nvSpPr>
        <p:spPr>
          <a:xfrm>
            <a:off x="228600" y="1219200"/>
            <a:ext cx="8686800" cy="523220"/>
          </a:xfrm>
          <a:prstGeom prst="rect">
            <a:avLst/>
          </a:prstGeom>
          <a:noFill/>
        </p:spPr>
        <p:txBody>
          <a:bodyPr wrap="square" rtlCol="0">
            <a:spAutoFit/>
          </a:bodyPr>
          <a:lstStyle/>
          <a:p>
            <a:pPr algn="ctr"/>
            <a:r>
              <a:rPr lang="en-US" sz="2800" b="1" i="1" dirty="0" smtClean="0">
                <a:solidFill>
                  <a:schemeClr val="tx2"/>
                </a:solidFill>
              </a:rPr>
              <a:t>Curriculum</a:t>
            </a:r>
          </a:p>
        </p:txBody>
      </p:sp>
      <p:graphicFrame>
        <p:nvGraphicFramePr>
          <p:cNvPr id="4" name="Table 3"/>
          <p:cNvGraphicFramePr>
            <a:graphicFrameLocks noGrp="1"/>
          </p:cNvGraphicFramePr>
          <p:nvPr/>
        </p:nvGraphicFramePr>
        <p:xfrm>
          <a:off x="533399" y="2209800"/>
          <a:ext cx="8153400" cy="3386889"/>
        </p:xfrm>
        <a:graphic>
          <a:graphicData uri="http://schemas.openxmlformats.org/drawingml/2006/table">
            <a:tbl>
              <a:tblPr firstRow="1" bandRow="1">
                <a:tableStyleId>{5C22544A-7EE6-4342-B048-85BDC9FD1C3A}</a:tableStyleId>
              </a:tblPr>
              <a:tblGrid>
                <a:gridCol w="4038600"/>
                <a:gridCol w="4114800"/>
              </a:tblGrid>
              <a:tr h="552249">
                <a:tc>
                  <a:txBody>
                    <a:bodyPr/>
                    <a:lstStyle/>
                    <a:p>
                      <a:pPr algn="ctr"/>
                      <a:r>
                        <a:rPr lang="en-US" sz="2800" dirty="0" smtClean="0"/>
                        <a:t>“Traditional”</a:t>
                      </a:r>
                      <a:endParaRPr lang="en-US" sz="2800" dirty="0"/>
                    </a:p>
                  </a:txBody>
                  <a:tcPr anchor="ctr"/>
                </a:tc>
                <a:tc>
                  <a:txBody>
                    <a:bodyPr/>
                    <a:lstStyle/>
                    <a:p>
                      <a:pPr algn="ctr"/>
                      <a:r>
                        <a:rPr lang="en-US" sz="2800" dirty="0" smtClean="0"/>
                        <a:t>“Progressive”</a:t>
                      </a:r>
                      <a:endParaRPr lang="en-US" sz="2800" dirty="0"/>
                    </a:p>
                  </a:txBody>
                  <a:tcPr anchor="ctr"/>
                </a:tc>
              </a:tr>
              <a:tr h="1916631">
                <a:tc>
                  <a:txBody>
                    <a:bodyPr/>
                    <a:lstStyle/>
                    <a:p>
                      <a:pPr marL="0" algn="l" defTabSz="914400" rtl="0" eaLnBrk="1" latinLnBrk="0" hangingPunct="1"/>
                      <a:r>
                        <a:rPr lang="en-US" sz="2000" kern="1200" dirty="0" smtClean="0">
                          <a:solidFill>
                            <a:schemeClr val="dk1"/>
                          </a:solidFill>
                          <a:latin typeface="+mn-lt"/>
                          <a:ea typeface="+mn-ea"/>
                          <a:cs typeface="+mn-cs"/>
                        </a:rPr>
                        <a:t>A core curriculum based on the traditional disciplines of reading, writing, literature, math, science, social studies, and art—arranged in increasing order of difficulty. </a:t>
                      </a:r>
                    </a:p>
                  </a:txBody>
                  <a:tcPr anchor="ctr"/>
                </a:tc>
                <a:tc>
                  <a:txBody>
                    <a:bodyPr/>
                    <a:lstStyle/>
                    <a:p>
                      <a:r>
                        <a:rPr lang="en-US" sz="2000" kern="1200" dirty="0" smtClean="0">
                          <a:solidFill>
                            <a:schemeClr val="dk1"/>
                          </a:solidFill>
                          <a:latin typeface="+mn-lt"/>
                          <a:ea typeface="+mn-ea"/>
                          <a:cs typeface="+mn-cs"/>
                        </a:rPr>
                        <a:t>School learning should be based on the child’s interests and needs.  Theoretically there is no required core curriculum that is arranged hierarchically.  Subject matter is not structured.  The emphasis is on the learning process and on a variety of subjects that are integrated to make them more meaningful.</a:t>
                      </a:r>
                      <a:endParaRPr lang="en-US" sz="3200" dirty="0"/>
                    </a:p>
                  </a:txBody>
                  <a:tcPr anchor="ctr"/>
                </a:tc>
              </a:tr>
            </a:tbl>
          </a:graphicData>
        </a:graphic>
      </p:graphicFrame>
      <p:sp>
        <p:nvSpPr>
          <p:cNvPr id="5" name="Rectangle 4"/>
          <p:cNvSpPr/>
          <p:nvPr/>
        </p:nvSpPr>
        <p:spPr>
          <a:xfrm>
            <a:off x="533400" y="6397823"/>
            <a:ext cx="8153400" cy="307777"/>
          </a:xfrm>
          <a:prstGeom prst="rect">
            <a:avLst/>
          </a:prstGeom>
        </p:spPr>
        <p:txBody>
          <a:bodyPr wrap="square">
            <a:spAutoFit/>
          </a:bodyPr>
          <a:lstStyle/>
          <a:p>
            <a:r>
              <a:rPr lang="en-US" sz="1400" dirty="0" smtClean="0"/>
              <a:t>All content on this slide was derived from “The Academic Achievement Challenge”, Jeanne </a:t>
            </a:r>
            <a:r>
              <a:rPr lang="en-US" sz="1400" dirty="0" err="1" smtClean="0"/>
              <a:t>Chall</a:t>
            </a:r>
            <a:r>
              <a:rPr lang="en-US" sz="1400" dirty="0" smtClean="0"/>
              <a:t>, pp 187-192</a:t>
            </a:r>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The Two Main Schools of Thought</a:t>
            </a:r>
            <a:endParaRPr lang="en-US" sz="4000" dirty="0"/>
          </a:p>
        </p:txBody>
      </p:sp>
      <p:sp>
        <p:nvSpPr>
          <p:cNvPr id="7" name="TextBox 6"/>
          <p:cNvSpPr txBox="1"/>
          <p:nvPr/>
        </p:nvSpPr>
        <p:spPr>
          <a:xfrm>
            <a:off x="228600" y="1219200"/>
            <a:ext cx="8686800" cy="523220"/>
          </a:xfrm>
          <a:prstGeom prst="rect">
            <a:avLst/>
          </a:prstGeom>
          <a:noFill/>
        </p:spPr>
        <p:txBody>
          <a:bodyPr wrap="square" rtlCol="0">
            <a:spAutoFit/>
          </a:bodyPr>
          <a:lstStyle/>
          <a:p>
            <a:pPr algn="ctr"/>
            <a:r>
              <a:rPr lang="en-US" sz="2800" b="1" i="1" dirty="0" smtClean="0">
                <a:solidFill>
                  <a:schemeClr val="tx2"/>
                </a:solidFill>
              </a:rPr>
              <a:t>View of Student Learning</a:t>
            </a:r>
          </a:p>
        </p:txBody>
      </p:sp>
      <p:graphicFrame>
        <p:nvGraphicFramePr>
          <p:cNvPr id="4" name="Table 3"/>
          <p:cNvGraphicFramePr>
            <a:graphicFrameLocks noGrp="1"/>
          </p:cNvGraphicFramePr>
          <p:nvPr/>
        </p:nvGraphicFramePr>
        <p:xfrm>
          <a:off x="533399" y="2209800"/>
          <a:ext cx="8153400" cy="2468880"/>
        </p:xfrm>
        <a:graphic>
          <a:graphicData uri="http://schemas.openxmlformats.org/drawingml/2006/table">
            <a:tbl>
              <a:tblPr firstRow="1" bandRow="1">
                <a:tableStyleId>{5C22544A-7EE6-4342-B048-85BDC9FD1C3A}</a:tableStyleId>
              </a:tblPr>
              <a:tblGrid>
                <a:gridCol w="4038600"/>
                <a:gridCol w="4114800"/>
              </a:tblGrid>
              <a:tr h="552249">
                <a:tc>
                  <a:txBody>
                    <a:bodyPr/>
                    <a:lstStyle/>
                    <a:p>
                      <a:pPr algn="ctr"/>
                      <a:r>
                        <a:rPr lang="en-US" sz="2800" dirty="0" smtClean="0"/>
                        <a:t>“Traditional”</a:t>
                      </a:r>
                      <a:endParaRPr lang="en-US" sz="2800" dirty="0"/>
                    </a:p>
                  </a:txBody>
                  <a:tcPr anchor="ctr"/>
                </a:tc>
                <a:tc>
                  <a:txBody>
                    <a:bodyPr/>
                    <a:lstStyle/>
                    <a:p>
                      <a:pPr algn="ctr"/>
                      <a:r>
                        <a:rPr lang="en-US" sz="2800" dirty="0" smtClean="0"/>
                        <a:t>“Progressive”</a:t>
                      </a:r>
                      <a:endParaRPr lang="en-US" sz="2800" dirty="0"/>
                    </a:p>
                  </a:txBody>
                  <a:tcPr anchor="ctr"/>
                </a:tc>
              </a:tr>
              <a:tr h="1916631">
                <a:tc>
                  <a:txBody>
                    <a:bodyPr/>
                    <a:lstStyle/>
                    <a:p>
                      <a:r>
                        <a:rPr lang="en-US" sz="2000" kern="1200" dirty="0" smtClean="0">
                          <a:solidFill>
                            <a:schemeClr val="dk1"/>
                          </a:solidFill>
                          <a:latin typeface="+mn-lt"/>
                          <a:ea typeface="+mn-ea"/>
                          <a:cs typeface="+mn-cs"/>
                        </a:rPr>
                        <a:t>Students are expected to learn what is taught.  What is taught should be as interesting as possible, but it is selected because it fits within an overall hierarchy of learning tasks.  </a:t>
                      </a:r>
                      <a:endParaRPr lang="en-US" sz="2000" dirty="0" smtClean="0"/>
                    </a:p>
                  </a:txBody>
                  <a:tcPr anchor="ctr"/>
                </a:tc>
                <a:tc>
                  <a:txBody>
                    <a:bodyPr/>
                    <a:lstStyle/>
                    <a:p>
                      <a:r>
                        <a:rPr lang="en-US" sz="2000" kern="1200" dirty="0" smtClean="0">
                          <a:solidFill>
                            <a:schemeClr val="dk1"/>
                          </a:solidFill>
                          <a:latin typeface="+mn-lt"/>
                          <a:ea typeface="+mn-ea"/>
                          <a:cs typeface="+mn-cs"/>
                        </a:rPr>
                        <a:t>Ideally, the best learning comes when students are interested in what they learn.  Therefore, teachers are to encourage students to follow their own interests in their learning.</a:t>
                      </a:r>
                      <a:endParaRPr lang="en-US" sz="2000" dirty="0"/>
                    </a:p>
                  </a:txBody>
                  <a:tcPr anchor="ctr"/>
                </a:tc>
              </a:tr>
            </a:tbl>
          </a:graphicData>
        </a:graphic>
      </p:graphicFrame>
      <p:sp>
        <p:nvSpPr>
          <p:cNvPr id="5" name="Rectangle 4"/>
          <p:cNvSpPr/>
          <p:nvPr/>
        </p:nvSpPr>
        <p:spPr>
          <a:xfrm>
            <a:off x="533400" y="6397823"/>
            <a:ext cx="8153400" cy="307777"/>
          </a:xfrm>
          <a:prstGeom prst="rect">
            <a:avLst/>
          </a:prstGeom>
        </p:spPr>
        <p:txBody>
          <a:bodyPr wrap="square">
            <a:spAutoFit/>
          </a:bodyPr>
          <a:lstStyle/>
          <a:p>
            <a:r>
              <a:rPr lang="en-US" sz="1400" dirty="0" smtClean="0"/>
              <a:t>All content on this slide was derived from “The Academic Achievement Challenge”, Jeanne </a:t>
            </a:r>
            <a:r>
              <a:rPr lang="en-US" sz="1400" dirty="0" err="1" smtClean="0"/>
              <a:t>Chall</a:t>
            </a:r>
            <a:r>
              <a:rPr lang="en-US" sz="1400" dirty="0" smtClean="0"/>
              <a:t>, pp 187-192</a:t>
            </a:r>
            <a:endParaRPr 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1470025"/>
          </a:xfrm>
        </p:spPr>
        <p:txBody>
          <a:bodyPr>
            <a:noAutofit/>
          </a:bodyPr>
          <a:lstStyle/>
          <a:p>
            <a:r>
              <a:rPr lang="en-US" sz="4000" dirty="0" smtClean="0"/>
              <a:t>The Two Main Schools of Thought</a:t>
            </a:r>
            <a:endParaRPr lang="en-US" sz="4000" dirty="0"/>
          </a:p>
        </p:txBody>
      </p:sp>
      <p:sp>
        <p:nvSpPr>
          <p:cNvPr id="7" name="TextBox 6"/>
          <p:cNvSpPr txBox="1"/>
          <p:nvPr/>
        </p:nvSpPr>
        <p:spPr>
          <a:xfrm>
            <a:off x="228600" y="1219200"/>
            <a:ext cx="8686800" cy="523220"/>
          </a:xfrm>
          <a:prstGeom prst="rect">
            <a:avLst/>
          </a:prstGeom>
          <a:noFill/>
        </p:spPr>
        <p:txBody>
          <a:bodyPr wrap="square" rtlCol="0">
            <a:spAutoFit/>
          </a:bodyPr>
          <a:lstStyle/>
          <a:p>
            <a:pPr algn="ctr"/>
            <a:r>
              <a:rPr lang="en-US" sz="2800" b="1" i="1" dirty="0" smtClean="0">
                <a:solidFill>
                  <a:schemeClr val="tx2"/>
                </a:solidFill>
              </a:rPr>
              <a:t>Attitude Toward Instructional Materials</a:t>
            </a:r>
          </a:p>
        </p:txBody>
      </p:sp>
      <p:graphicFrame>
        <p:nvGraphicFramePr>
          <p:cNvPr id="4" name="Table 3"/>
          <p:cNvGraphicFramePr>
            <a:graphicFrameLocks noGrp="1"/>
          </p:cNvGraphicFramePr>
          <p:nvPr/>
        </p:nvGraphicFramePr>
        <p:xfrm>
          <a:off x="533399" y="2209800"/>
          <a:ext cx="8153400" cy="2472489"/>
        </p:xfrm>
        <a:graphic>
          <a:graphicData uri="http://schemas.openxmlformats.org/drawingml/2006/table">
            <a:tbl>
              <a:tblPr firstRow="1" bandRow="1">
                <a:tableStyleId>{5C22544A-7EE6-4342-B048-85BDC9FD1C3A}</a:tableStyleId>
              </a:tblPr>
              <a:tblGrid>
                <a:gridCol w="4038600"/>
                <a:gridCol w="4114800"/>
              </a:tblGrid>
              <a:tr h="552249">
                <a:tc>
                  <a:txBody>
                    <a:bodyPr/>
                    <a:lstStyle/>
                    <a:p>
                      <a:pPr algn="ctr"/>
                      <a:r>
                        <a:rPr lang="en-US" sz="2800" dirty="0" smtClean="0"/>
                        <a:t>“Traditional”</a:t>
                      </a:r>
                      <a:endParaRPr lang="en-US" sz="2800" dirty="0"/>
                    </a:p>
                  </a:txBody>
                  <a:tcPr anchor="ctr"/>
                </a:tc>
                <a:tc>
                  <a:txBody>
                    <a:bodyPr/>
                    <a:lstStyle/>
                    <a:p>
                      <a:pPr algn="ctr"/>
                      <a:r>
                        <a:rPr lang="en-US" sz="2800" dirty="0" smtClean="0"/>
                        <a:t>“Progressive”</a:t>
                      </a:r>
                      <a:endParaRPr lang="en-US" sz="2800" dirty="0"/>
                    </a:p>
                  </a:txBody>
                  <a:tcPr anchor="ctr"/>
                </a:tc>
              </a:tr>
              <a:tr h="1916631">
                <a:tc>
                  <a:txBody>
                    <a:bodyPr/>
                    <a:lstStyle/>
                    <a:p>
                      <a:r>
                        <a:rPr lang="en-US" sz="2000" kern="1200" dirty="0" smtClean="0">
                          <a:solidFill>
                            <a:schemeClr val="dk1"/>
                          </a:solidFill>
                          <a:latin typeface="+mn-lt"/>
                          <a:ea typeface="+mn-ea"/>
                          <a:cs typeface="+mn-cs"/>
                        </a:rPr>
                        <a:t>Textbooks are important to assure minimal coverage of content.  Additional materials are recommended as well, for example, encyclopedias and other reference works, books, newspapers, etc. </a:t>
                      </a:r>
                      <a:endParaRPr lang="en-US" sz="2000" dirty="0" smtClean="0"/>
                    </a:p>
                  </a:txBody>
                  <a:tcPr anchor="ctr"/>
                </a:tc>
                <a:tc>
                  <a:txBody>
                    <a:bodyPr/>
                    <a:lstStyle/>
                    <a:p>
                      <a:r>
                        <a:rPr lang="en-US" sz="2000" kern="1200" dirty="0" smtClean="0">
                          <a:solidFill>
                            <a:schemeClr val="dk1"/>
                          </a:solidFill>
                          <a:latin typeface="+mn-lt"/>
                          <a:ea typeface="+mn-ea"/>
                          <a:cs typeface="+mn-cs"/>
                        </a:rPr>
                        <a:t>Textbooks are not preferred because they are considered dull and not geared to the individual needs and interests of students.  For science, hands-on experiences are preferred to reading materials.</a:t>
                      </a:r>
                    </a:p>
                  </a:txBody>
                  <a:tcPr anchor="ctr"/>
                </a:tc>
              </a:tr>
            </a:tbl>
          </a:graphicData>
        </a:graphic>
      </p:graphicFrame>
      <p:sp>
        <p:nvSpPr>
          <p:cNvPr id="5" name="Rectangle 4"/>
          <p:cNvSpPr/>
          <p:nvPr/>
        </p:nvSpPr>
        <p:spPr>
          <a:xfrm>
            <a:off x="533400" y="6397823"/>
            <a:ext cx="8153400" cy="307777"/>
          </a:xfrm>
          <a:prstGeom prst="rect">
            <a:avLst/>
          </a:prstGeom>
        </p:spPr>
        <p:txBody>
          <a:bodyPr wrap="square">
            <a:spAutoFit/>
          </a:bodyPr>
          <a:lstStyle/>
          <a:p>
            <a:r>
              <a:rPr lang="en-US" sz="1400" dirty="0" smtClean="0"/>
              <a:t>All content on this slide was derived from “The Academic Achievement Challenge”, Jeanne </a:t>
            </a:r>
            <a:r>
              <a:rPr lang="en-US" sz="1400" dirty="0" err="1" smtClean="0"/>
              <a:t>Chall</a:t>
            </a:r>
            <a:r>
              <a:rPr lang="en-US" sz="1400" dirty="0" smtClean="0"/>
              <a:t>, pp 187-192</a:t>
            </a:r>
            <a:endParaRPr 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2319</TotalTime>
  <Words>4477</Words>
  <Application>Microsoft Office PowerPoint</Application>
  <PresentationFormat>On-screen Show (4:3)</PresentationFormat>
  <Paragraphs>422</Paragraphs>
  <Slides>48</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Office Theme</vt:lpstr>
      <vt:lpstr>Equation</vt:lpstr>
      <vt:lpstr>Classical Charter School 102</vt:lpstr>
      <vt:lpstr>Overview of Presentation</vt:lpstr>
      <vt:lpstr>Schools of Thought in Education</vt:lpstr>
      <vt:lpstr>The Two Main Schools of Thought</vt:lpstr>
      <vt:lpstr>The Two Main Schools of Thought</vt:lpstr>
      <vt:lpstr>The Two Main Schools of Thought</vt:lpstr>
      <vt:lpstr>The Two Main Schools of Thought</vt:lpstr>
      <vt:lpstr>The Two Main Schools of Thought</vt:lpstr>
      <vt:lpstr>The Two Main Schools of Thought</vt:lpstr>
      <vt:lpstr>The Two Main Schools of Thought</vt:lpstr>
      <vt:lpstr>The Two Main Schools of Thought</vt:lpstr>
      <vt:lpstr>Our Approach</vt:lpstr>
      <vt:lpstr>Our Approach</vt:lpstr>
      <vt:lpstr>Our Approach</vt:lpstr>
      <vt:lpstr>Our Approach</vt:lpstr>
      <vt:lpstr>Our Approach</vt:lpstr>
      <vt:lpstr>Our Approach</vt:lpstr>
      <vt:lpstr>Our Approach</vt:lpstr>
      <vt:lpstr>Our Approach</vt:lpstr>
      <vt:lpstr>Designing Instruction</vt:lpstr>
      <vt:lpstr>Designing Instruction</vt:lpstr>
      <vt:lpstr>Designing Instruction</vt:lpstr>
      <vt:lpstr>Designing Instruction</vt:lpstr>
      <vt:lpstr>Designing Instruction</vt:lpstr>
      <vt:lpstr>Designing Instruction</vt:lpstr>
      <vt:lpstr>Designing Instruction</vt:lpstr>
      <vt:lpstr>Designing Instruction</vt:lpstr>
      <vt:lpstr>Myths About Teaching and Learning</vt:lpstr>
      <vt:lpstr>Myths About Teaching and Learning</vt:lpstr>
      <vt:lpstr>Myths About Teaching and Learning</vt:lpstr>
      <vt:lpstr>Myths About Teaching and Learning</vt:lpstr>
      <vt:lpstr>Myths About Teaching and Learning</vt:lpstr>
      <vt:lpstr>Myths About Teaching and Learning</vt:lpstr>
      <vt:lpstr>Myths About Teaching and Learning</vt:lpstr>
      <vt:lpstr>Myths About Teaching and Learning</vt:lpstr>
      <vt:lpstr>Cognitive Science</vt:lpstr>
      <vt:lpstr>Cognitive Science</vt:lpstr>
      <vt:lpstr>Cognitive Science</vt:lpstr>
      <vt:lpstr>Cognitive Science</vt:lpstr>
      <vt:lpstr>Cognitive Science</vt:lpstr>
      <vt:lpstr>Cognitive Science</vt:lpstr>
      <vt:lpstr>Pedagogy Summary</vt:lpstr>
      <vt:lpstr>Special Education</vt:lpstr>
      <vt:lpstr>Special Education</vt:lpstr>
      <vt:lpstr>Gifted Education</vt:lpstr>
      <vt:lpstr>Schools Management  and Culture</vt:lpstr>
      <vt:lpstr>School Management and Culture</vt:lpstr>
      <vt:lpstr>School Management and Culture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Classical Charter School 101</dc:title>
  <dc:creator>Tom</dc:creator>
  <cp:lastModifiedBy>Tom</cp:lastModifiedBy>
  <cp:revision>595</cp:revision>
  <dcterms:created xsi:type="dcterms:W3CDTF">2010-01-07T04:39:29Z</dcterms:created>
  <dcterms:modified xsi:type="dcterms:W3CDTF">2013-05-01T02:42:50Z</dcterms:modified>
</cp:coreProperties>
</file>