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5" r:id="rId6"/>
    <p:sldId id="259" r:id="rId7"/>
    <p:sldId id="261" r:id="rId8"/>
    <p:sldId id="262" r:id="rId9"/>
    <p:sldId id="263" r:id="rId10"/>
    <p:sldId id="264" r:id="rId11"/>
    <p:sldId id="267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565" autoAdjust="0"/>
  </p:normalViewPr>
  <p:slideViewPr>
    <p:cSldViewPr>
      <p:cViewPr>
        <p:scale>
          <a:sx n="55" d="100"/>
          <a:sy n="55" d="100"/>
        </p:scale>
        <p:origin x="-171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Frederick Classical Charter School,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BB8DB-B1B5-4FC8-8241-5B49948FA68B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47E3-5150-47AF-9F7C-3B48B4F6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48545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Garamond" pitchFamily="18" charset="0"/>
              </a:rPr>
              <a:t/>
            </a:r>
            <a:br>
              <a:rPr lang="en-US" sz="4000" dirty="0" smtClean="0">
                <a:latin typeface="Garamond" pitchFamily="18" charset="0"/>
              </a:rPr>
            </a:br>
            <a:r>
              <a:rPr lang="en-US" sz="4000" dirty="0" smtClean="0">
                <a:latin typeface="Garamond" pitchFamily="18" charset="0"/>
              </a:rPr>
              <a:t>Classical </a:t>
            </a:r>
            <a:r>
              <a:rPr lang="en-US" sz="4000" dirty="0" smtClean="0">
                <a:latin typeface="Garamond" pitchFamily="18" charset="0"/>
              </a:rPr>
              <a:t>Charter School 101</a:t>
            </a:r>
            <a:endParaRPr lang="en-US" sz="4000" dirty="0">
              <a:latin typeface="Garamond" pitchFamily="18" charset="0"/>
            </a:endParaRPr>
          </a:p>
        </p:txBody>
      </p:sp>
      <p:pic>
        <p:nvPicPr>
          <p:cNvPr id="5" name="Picture 4" descr="FCCS final logo 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0668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1"/>
            <a:ext cx="9144000" cy="990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the sequence for content?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71601"/>
          <a:ext cx="83820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840"/>
                <a:gridCol w="1604160"/>
                <a:gridCol w="1657317"/>
                <a:gridCol w="1847883"/>
                <a:gridCol w="1447800"/>
              </a:tblGrid>
              <a:tr h="489816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Grades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35568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/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/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algn="ctr"/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50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History &amp; Humanities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Ancient</a:t>
                      </a:r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Middle Ages</a:t>
                      </a:r>
                      <a:endParaRPr lang="en-US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Renaissance</a:t>
                      </a:r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Modern</a:t>
                      </a:r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12748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Astronomy &amp; Earth Science</a:t>
                      </a:r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Chemistry</a:t>
                      </a:r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Physics</a:t>
                      </a:r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rot="10800000" flipV="1">
            <a:off x="2286000" y="2133600"/>
            <a:ext cx="5867400" cy="228600"/>
          </a:xfrm>
          <a:prstGeom prst="bentConnector3">
            <a:avLst>
              <a:gd name="adj1" fmla="val -3140"/>
            </a:avLst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>
            <a:off x="2286000" y="2362200"/>
            <a:ext cx="457200" cy="228600"/>
          </a:xfrm>
          <a:prstGeom prst="bentConnector3">
            <a:avLst>
              <a:gd name="adj1" fmla="val 101185"/>
            </a:avLst>
          </a:prstGeom>
          <a:ln w="76200">
            <a:solidFill>
              <a:schemeClr val="accent5"/>
            </a:solidFill>
            <a:headEnd type="triangle" w="med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5105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science topic reflects the era in which the roots of the discipline were developed.  Art, music, and literature selections include works from the corresponding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will content be taught?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NO emphasis on disconnected facts or inert knowledge.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Instruction uses “big ideas” to organize factual knowledge for recall and for conceptual understanding.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Facts are not taught for fact’s sake, but are building blocks that students must master and use in applications.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Material is taught in easily digestible “chunks”.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goal of teaching is to facilitate generalization, or the ability to apply knowledge to new, untaught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will skills be taught?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The curriculum does not “spiral”, or touch briefly on the same skill for several years in a row.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Our approach: If it’s worth teaching, teach it to mastery.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There is an emphasis on practice to the point of automaticity (not having to think about it).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The goal is fluency, which frees students’ short term memory to focus on complex problem solving and analysis.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are the school’s goals?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Demonstrate strong performance on a variety of assessments (including MSA).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Narrow (or close) the achievement gap.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Provide teachers with world-class professional development.</a:t>
            </a:r>
          </a:p>
          <a:p>
            <a:pPr algn="ctr"/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Be nationally recognized as a replicable model for providing a liberal arts education.   (Long Term Goal)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Overview of Presentation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288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Explain what our proposed Classical Charter School is and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is not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Answer audience questions.</a:t>
            </a:r>
          </a:p>
          <a:p>
            <a:pPr marL="742950" indent="-742950">
              <a:buFont typeface="+mj-lt"/>
              <a:buAutoNum type="arabicPeriod"/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Meet with attendees to talk about next steps.  (We need lots of volunteers!)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a charter school?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288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is NOT a private school.</a:t>
            </a:r>
          </a:p>
          <a:p>
            <a:pPr algn="ctr"/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does NOT charge tuition.</a:t>
            </a:r>
          </a:p>
          <a:p>
            <a:pPr algn="ctr"/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is NOT religious.</a:t>
            </a:r>
          </a:p>
          <a:p>
            <a:pPr algn="ctr"/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does NOT screen applicants in any way.</a:t>
            </a:r>
          </a:p>
          <a:p>
            <a:pPr algn="ctr"/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It is a free, secular, public school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How do charter schools start?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Parents, teachers, and others develop a proposal.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They incorporate as a non-profit and apply to the local Board of Education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If the charter is approved, the school receives funding on a per pupil basis.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1"/>
            <a:ext cx="91440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How do parents enroll their children?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" y="15240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Parents submit an application to the school.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If there are more applicants than slots, students are selected by a random lottery process performed in an open, public meeting.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We plan to serve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360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students.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Our school is open to boys and girls, grades K-8, and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will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open in August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2013.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What is a classical education?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2880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is NOT about being “old fashioned”.</a:t>
            </a:r>
          </a:p>
          <a:p>
            <a:pPr algn="ctr"/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is NOT a teaching technique.</a:t>
            </a:r>
          </a:p>
          <a:p>
            <a:pPr algn="ctr"/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It is education that follows the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Trivium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endParaRPr lang="en-US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the </a:t>
            </a:r>
            <a:r>
              <a:rPr lang="en-US" sz="5400" dirty="0" err="1" smtClean="0"/>
              <a:t>Trivium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686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It has nothing to do with trivia.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It is a way of organizing topics that roughly corresponds with students’ developmental stages.</a:t>
            </a:r>
          </a:p>
          <a:p>
            <a:pPr algn="ctr"/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It came from the Middle Ages &amp; Ancient Greece</a:t>
            </a:r>
          </a:p>
          <a:p>
            <a:pPr algn="ctr"/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It consists of three phases:  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grammar, logic, and rhetoric.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What is taught in each phase?</a:t>
            </a:r>
            <a:endParaRPr lang="en-US" sz="5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752600"/>
          <a:ext cx="7772401" cy="3646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828800"/>
                <a:gridCol w="5029201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Emphasis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74796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Our School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Grammar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(K-4)</a:t>
                      </a:r>
                      <a:endParaRPr lang="en-US" sz="2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Fundamental </a:t>
                      </a:r>
                      <a:r>
                        <a:rPr lang="en-US" sz="2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knowledge and skills (or “grammar”) of all subjects—</a:t>
                      </a:r>
                      <a:r>
                        <a:rPr lang="en-US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not just English grammar. </a:t>
                      </a:r>
                      <a:endParaRPr lang="en-US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35008">
                <a:tc vMerge="1">
                  <a:txBody>
                    <a:bodyPr/>
                    <a:lstStyle/>
                    <a:p>
                      <a:pPr algn="ctr"/>
                      <a:endParaRPr lang="en-US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Logic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(5-8)</a:t>
                      </a:r>
                      <a:endParaRPr lang="en-US" sz="2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Building on </a:t>
                      </a:r>
                      <a:r>
                        <a:rPr lang="en-US" sz="2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existing knowledge and skills, use reasoning to learn more and to more deeply understand previous learning.</a:t>
                      </a:r>
                      <a:endParaRPr lang="en-US" sz="2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98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High School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Rhetoric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(9-12)</a:t>
                      </a:r>
                      <a:endParaRPr lang="en-US" sz="2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Marshal knowledge and reason to persuade others and</a:t>
                      </a:r>
                      <a:r>
                        <a:rPr lang="en-US" sz="2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express</a:t>
                      </a:r>
                      <a:r>
                        <a:rPr lang="en-US" sz="2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yourself.</a:t>
                      </a:r>
                      <a:endParaRPr lang="en-US" sz="2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60648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The emphasis at each phase is an emphasis, not a sole focus.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Knowledge, reasoning, and self-expression are part of each phase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9144000" cy="1470025"/>
          </a:xfrm>
        </p:spPr>
        <p:txBody>
          <a:bodyPr>
            <a:noAutofit/>
          </a:bodyPr>
          <a:lstStyle/>
          <a:p>
            <a:r>
              <a:rPr lang="en-US" sz="4900" dirty="0" smtClean="0"/>
              <a:t>How are topics organized?</a:t>
            </a:r>
            <a:endParaRPr lang="en-US" sz="49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002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For “content” subjects (history, science, art, music, and literature) history provides the organizing structure.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Students take two chronological sweeps through history:  1-4 and 5-8.</a:t>
            </a:r>
          </a:p>
          <a:p>
            <a:pPr algn="ctr"/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For “skills”  subjects (math, reading, handwriting, and Spanish), the hierarchy of skills within the subject itself provides the organizing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524</TotalTime>
  <Words>716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Classical Charter School 101</vt:lpstr>
      <vt:lpstr>Overview of Presentation</vt:lpstr>
      <vt:lpstr>What is a charter school?</vt:lpstr>
      <vt:lpstr>How do charter schools start?</vt:lpstr>
      <vt:lpstr>How do parents enroll their children?</vt:lpstr>
      <vt:lpstr>What is a classical education?</vt:lpstr>
      <vt:lpstr>What is the Trivium?</vt:lpstr>
      <vt:lpstr>What is taught in each phase?</vt:lpstr>
      <vt:lpstr>How are topics organized?</vt:lpstr>
      <vt:lpstr>What is the sequence for content?</vt:lpstr>
      <vt:lpstr>How will content be taught?</vt:lpstr>
      <vt:lpstr>How will skills be taught?</vt:lpstr>
      <vt:lpstr>What are the school’s goals?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Charter School 101</dc:title>
  <dc:creator>Tom</dc:creator>
  <cp:lastModifiedBy>Tom</cp:lastModifiedBy>
  <cp:revision>112</cp:revision>
  <dcterms:created xsi:type="dcterms:W3CDTF">2010-01-07T04:39:29Z</dcterms:created>
  <dcterms:modified xsi:type="dcterms:W3CDTF">2013-05-01T02:42:55Z</dcterms:modified>
</cp:coreProperties>
</file>